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782" r:id="rId1"/>
  </p:sldMasterIdLst>
  <p:notesMasterIdLst>
    <p:notesMasterId r:id="rId23"/>
  </p:notesMasterIdLst>
  <p:handoutMasterIdLst>
    <p:handoutMasterId r:id="rId24"/>
  </p:handoutMasterIdLst>
  <p:sldIdLst>
    <p:sldId id="561" r:id="rId2"/>
    <p:sldId id="782" r:id="rId3"/>
    <p:sldId id="824" r:id="rId4"/>
    <p:sldId id="693" r:id="rId5"/>
    <p:sldId id="803" r:id="rId6"/>
    <p:sldId id="822" r:id="rId7"/>
    <p:sldId id="807" r:id="rId8"/>
    <p:sldId id="804" r:id="rId9"/>
    <p:sldId id="808" r:id="rId10"/>
    <p:sldId id="814" r:id="rId11"/>
    <p:sldId id="825" r:id="rId12"/>
    <p:sldId id="812" r:id="rId13"/>
    <p:sldId id="826" r:id="rId14"/>
    <p:sldId id="818" r:id="rId15"/>
    <p:sldId id="817" r:id="rId16"/>
    <p:sldId id="819" r:id="rId17"/>
    <p:sldId id="821" r:id="rId18"/>
    <p:sldId id="823" r:id="rId19"/>
    <p:sldId id="820" r:id="rId20"/>
    <p:sldId id="761" r:id="rId21"/>
    <p:sldId id="810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 xmlns="">
        <p14:section name="默认节" id="{4FD423BB-F765-4BD0-97BD-EE7473A2641B}">
          <p14:sldIdLst>
            <p14:sldId id="561"/>
            <p14:sldId id="782"/>
            <p14:sldId id="824"/>
            <p14:sldId id="693"/>
            <p14:sldId id="803"/>
            <p14:sldId id="822"/>
            <p14:sldId id="807"/>
            <p14:sldId id="804"/>
            <p14:sldId id="808"/>
            <p14:sldId id="814"/>
            <p14:sldId id="816"/>
            <p14:sldId id="825"/>
            <p14:sldId id="812"/>
            <p14:sldId id="826"/>
            <p14:sldId id="818"/>
            <p14:sldId id="817"/>
            <p14:sldId id="819"/>
            <p14:sldId id="821"/>
            <p14:sldId id="823"/>
            <p14:sldId id="820"/>
            <p14:sldId id="761"/>
            <p14:sldId id="81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92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C00000"/>
    <a:srgbClr val="FF210D"/>
    <a:srgbClr val="FF9E8C"/>
    <a:srgbClr val="FF9784"/>
    <a:srgbClr val="0F3774"/>
    <a:srgbClr val="D0530E"/>
    <a:srgbClr val="4A474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63" autoAdjust="0"/>
    <p:restoredTop sz="93554" autoAdjust="0"/>
  </p:normalViewPr>
  <p:slideViewPr>
    <p:cSldViewPr snapToObjects="1">
      <p:cViewPr varScale="1">
        <p:scale>
          <a:sx n="71" d="100"/>
          <a:sy n="71" d="100"/>
        </p:scale>
        <p:origin x="-1374" y="-90"/>
      </p:cViewPr>
      <p:guideLst>
        <p:guide orient="horz" pos="19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E0E638E7-50B2-4740-AC34-7B1527B29131}" type="datetimeFigureOut">
              <a:rPr lang="zh-CN" altLang="en-US"/>
              <a:pPr>
                <a:defRPr/>
              </a:pPr>
              <a:t>2022/6/13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440700C6-1464-418A-8D7D-34DBC0C130A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394170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6D1411CA-6546-43A6-AC3F-05EE49B8D896}" type="datetimeFigureOut">
              <a:rPr lang="zh-CN" altLang="en-US"/>
              <a:pPr>
                <a:defRPr/>
              </a:pPr>
              <a:t>2022/6/13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05CEF27C-2A76-43A7-8CD7-1ECABEE0D39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461525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4522FC-A9C4-4C08-8167-2221090AE78C}" type="slidenum">
              <a:rPr lang="zh-CN" altLang="en-US"/>
              <a:pPr/>
              <a:t>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CEF27C-2A76-43A7-8CD7-1ECABEE0D39E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852726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根据时间调整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CEF27C-2A76-43A7-8CD7-1ECABEE0D39E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613088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CEF27C-2A76-43A7-8CD7-1ECABEE0D39E}" type="slidenum">
              <a:rPr lang="zh-CN" altLang="en-US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717225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CEF27C-2A76-43A7-8CD7-1ECABEE0D39E}" type="slidenum">
              <a:rPr lang="zh-CN" altLang="en-US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332034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81000" y="2286000"/>
            <a:ext cx="8229600" cy="1584176"/>
          </a:xfrm>
        </p:spPr>
        <p:txBody>
          <a:bodyPr/>
          <a:lstStyle>
            <a:lvl1pPr algn="ctr" defTabSz="0">
              <a:defRPr sz="3600" b="1">
                <a:solidFill>
                  <a:srgbClr val="0F3774"/>
                </a:solidFill>
                <a:latin typeface="Adobe Jenson Pro Capt" pitchFamily="18" charset="0"/>
                <a:ea typeface="楷体" pitchFamily="49" charset="-122"/>
              </a:defRPr>
            </a:lvl1pPr>
          </a:lstStyle>
          <a:p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dirty="0"/>
              <a:t>单击此处编辑章节标题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cxnSp>
        <p:nvCxnSpPr>
          <p:cNvPr id="12" name="直接连接符 11"/>
          <p:cNvCxnSpPr/>
          <p:nvPr/>
        </p:nvCxnSpPr>
        <p:spPr>
          <a:xfrm>
            <a:off x="0" y="6400800"/>
            <a:ext cx="9144000" cy="0"/>
          </a:xfrm>
          <a:prstGeom prst="line">
            <a:avLst/>
          </a:prstGeom>
          <a:ln w="12700">
            <a:solidFill>
              <a:srgbClr val="0F3774"/>
            </a:solidFill>
          </a:ln>
          <a:effectLst>
            <a:glow rad="63500">
              <a:schemeClr val="accent5">
                <a:lumMod val="60000"/>
                <a:lumOff val="40000"/>
                <a:alpha val="2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16883850"/>
      </p:ext>
    </p:extLst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2">
            <a:extLst>
              <a:ext uri="{FF2B5EF4-FFF2-40B4-BE49-F238E27FC236}">
                <a16:creationId xmlns:a16="http://schemas.microsoft.com/office/drawing/2014/main" xmlns="" id="{4E921145-F5CB-409A-895C-80ABD5602C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88224" y="6525344"/>
            <a:ext cx="2133600" cy="288032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24943550"/>
      </p:ext>
    </p:extLst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灯片编号占位符 2">
            <a:extLst>
              <a:ext uri="{FF2B5EF4-FFF2-40B4-BE49-F238E27FC236}">
                <a16:creationId xmlns:a16="http://schemas.microsoft.com/office/drawing/2014/main" xmlns="" id="{CB44A677-A58A-4345-B814-75542E055E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88224" y="6525344"/>
            <a:ext cx="2133600" cy="288032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749553096"/>
      </p:ext>
    </p:extLst>
  </p:cSld>
  <p:clrMapOvr>
    <a:masterClrMapping/>
  </p:clrMapOvr>
  <p:transition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36575"/>
            <a:ext cx="6615130" cy="566738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670415" y="990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灯片编号占位符 2">
            <a:extLst>
              <a:ext uri="{FF2B5EF4-FFF2-40B4-BE49-F238E27FC236}">
                <a16:creationId xmlns:a16="http://schemas.microsoft.com/office/drawing/2014/main" xmlns="" id="{91E0D7CD-A2EE-4940-9F46-55257C1FDC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88224" y="6525344"/>
            <a:ext cx="2133600" cy="288032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24482552"/>
      </p:ext>
    </p:extLst>
  </p:cSld>
  <p:clrMapOvr>
    <a:masterClrMapping/>
  </p:clrMapOvr>
  <p:transition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灯片编号占位符 2">
            <a:extLst>
              <a:ext uri="{FF2B5EF4-FFF2-40B4-BE49-F238E27FC236}">
                <a16:creationId xmlns:a16="http://schemas.microsoft.com/office/drawing/2014/main" xmlns="" id="{7CFAB7AC-754E-44B6-8A25-4095041EE1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88224" y="6525344"/>
            <a:ext cx="2133600" cy="288032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67592317"/>
      </p:ext>
    </p:extLst>
  </p:cSld>
  <p:clrMapOvr>
    <a:masterClrMapping/>
  </p:clrMapOvr>
  <p:transition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灯片编号占位符 2">
            <a:extLst>
              <a:ext uri="{FF2B5EF4-FFF2-40B4-BE49-F238E27FC236}">
                <a16:creationId xmlns:a16="http://schemas.microsoft.com/office/drawing/2014/main" xmlns="" id="{9FBC74B7-90AF-473E-8EE8-8DA6174CDD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88224" y="6525344"/>
            <a:ext cx="2133600" cy="288032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35880558"/>
      </p:ext>
    </p:extLst>
  </p:cSld>
  <p:clrMapOvr>
    <a:masterClrMapping/>
  </p:clrMapOvr>
  <p:transition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0867" y="14520"/>
            <a:ext cx="2565366" cy="113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160" y="6283894"/>
            <a:ext cx="9144000" cy="22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2051720" y="2636912"/>
            <a:ext cx="56886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latin typeface="Bradley Hand ITC" pitchFamily="66" charset="0"/>
                <a:ea typeface="Adobe 仿宋 Std R" pitchFamily="18" charset="-122"/>
                <a:cs typeface="Arial Unicode MS" pitchFamily="34" charset="-122"/>
              </a:rPr>
              <a:t>The End.</a:t>
            </a:r>
            <a:endParaRPr lang="zh-CN" altLang="en-US" sz="9600" dirty="0">
              <a:latin typeface="Bradley Hand ITC" pitchFamily="66" charset="0"/>
              <a:ea typeface="Adobe 仿宋 Std R" pitchFamily="18" charset="-122"/>
              <a:cs typeface="Arial Unicode MS" pitchFamily="34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395536" y="1052736"/>
            <a:ext cx="835292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27321931"/>
      </p:ext>
    </p:extLst>
  </p:cSld>
  <p:clrMapOvr>
    <a:masterClrMapping/>
  </p:clrMapOvr>
  <p:transition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0867" y="14520"/>
            <a:ext cx="2565366" cy="113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83894"/>
            <a:ext cx="9144000" cy="22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矩形 17"/>
          <p:cNvSpPr/>
          <p:nvPr userDrawn="1"/>
        </p:nvSpPr>
        <p:spPr>
          <a:xfrm>
            <a:off x="395536" y="1052736"/>
            <a:ext cx="835292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8172400" y="6394471"/>
            <a:ext cx="973833" cy="463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灯片编号占位符 2">
            <a:extLst>
              <a:ext uri="{FF2B5EF4-FFF2-40B4-BE49-F238E27FC236}">
                <a16:creationId xmlns:a16="http://schemas.microsoft.com/office/drawing/2014/main" xmlns="" id="{F75AB2FA-8CD7-43A1-B2F2-102368DE39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88224" y="6525344"/>
            <a:ext cx="2133600" cy="288032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50292094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20638372"/>
      </p:ext>
    </p:extLst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7544" y="332656"/>
            <a:ext cx="8229600" cy="846931"/>
          </a:xfrm>
        </p:spPr>
        <p:txBody>
          <a:bodyPr bIns="36000" anchor="b"/>
          <a:lstStyle>
            <a:lvl1pPr>
              <a:defRPr>
                <a:latin typeface="Adobe Jenson Pro Capt" pitchFamily="18" charset="0"/>
                <a:ea typeface="Adobe 黑体 Std R" pitchFamily="34" charset="-122"/>
              </a:defRPr>
            </a:lvl1pPr>
          </a:lstStyle>
          <a:p>
            <a:r>
              <a:rPr lang="zh-TW" altLang="en-US" dirty="0"/>
              <a:t>按一下此處編輯母版標題樣式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457200" y="1340768"/>
            <a:ext cx="8229600" cy="5184576"/>
          </a:xfrm>
        </p:spPr>
        <p:txBody>
          <a:bodyPr/>
          <a:lstStyle>
            <a:lvl1pPr marL="342900" indent="-342900">
              <a:spcBef>
                <a:spcPts val="800"/>
              </a:spcBef>
              <a:buClr>
                <a:srgbClr val="0F3774"/>
              </a:buClr>
              <a:buFont typeface="Wingdings" panose="05000000000000000000" pitchFamily="2" charset="2"/>
              <a:buChar char="u"/>
              <a:defRPr baseline="0">
                <a:latin typeface="Adobe Jenson Pro" pitchFamily="18" charset="0"/>
                <a:ea typeface="Adobe 楷体 Std R" pitchFamily="18" charset="-122"/>
              </a:defRPr>
            </a:lvl1pPr>
            <a:lvl2pPr marL="669925" indent="-325438">
              <a:spcBef>
                <a:spcPts val="800"/>
              </a:spcBef>
              <a:buFont typeface="Wingdings" panose="05000000000000000000" pitchFamily="2" charset="2"/>
              <a:buChar char="u"/>
              <a:defRPr baseline="0">
                <a:latin typeface="Adobe Jenson Pro" pitchFamily="18" charset="0"/>
                <a:ea typeface="Adobe 楷体 Std R" pitchFamily="18" charset="-122"/>
              </a:defRPr>
            </a:lvl2pPr>
            <a:lvl3pPr marL="1022350" indent="-350838">
              <a:spcBef>
                <a:spcPts val="800"/>
              </a:spcBef>
              <a:buFont typeface="Wingdings" panose="05000000000000000000" pitchFamily="2" charset="2"/>
              <a:buChar char="u"/>
              <a:defRPr baseline="0">
                <a:latin typeface="Adobe Jenson Pro" pitchFamily="18" charset="0"/>
                <a:ea typeface="Adobe 楷体 Std R" pitchFamily="18" charset="-122"/>
              </a:defRPr>
            </a:lvl3pPr>
            <a:lvl4pPr marL="1339850" indent="-315913">
              <a:spcBef>
                <a:spcPts val="800"/>
              </a:spcBef>
              <a:buFont typeface="Wingdings" panose="05000000000000000000" pitchFamily="2" charset="2"/>
              <a:buChar char="u"/>
              <a:defRPr baseline="0">
                <a:latin typeface="Adobe Jenson Pro" pitchFamily="18" charset="0"/>
                <a:ea typeface="Adobe 楷体 Std R" pitchFamily="18" charset="-122"/>
              </a:defRPr>
            </a:lvl4pPr>
            <a:lvl5pPr marL="1681163" indent="-339725">
              <a:spcBef>
                <a:spcPts val="800"/>
              </a:spcBef>
              <a:buFont typeface="Wingdings" panose="05000000000000000000" pitchFamily="2" charset="2"/>
              <a:buChar char="u"/>
              <a:defRPr baseline="0">
                <a:latin typeface="Adobe Jenson Pro" pitchFamily="18" charset="0"/>
                <a:ea typeface="Adobe 楷体 Std R" pitchFamily="18" charset="-122"/>
              </a:defRPr>
            </a:lvl5pPr>
          </a:lstStyle>
          <a:p>
            <a:pPr lvl="0"/>
            <a:r>
              <a:rPr lang="zh-TW" altLang="en-US" dirty="0"/>
              <a:t>按一下此處編輯母版文本樣式</a:t>
            </a:r>
            <a:endParaRPr lang="zh-CN" altLang="en-US" dirty="0"/>
          </a:p>
          <a:p>
            <a:pPr lvl="1"/>
            <a:r>
              <a:rPr lang="zh-CN" altLang="en-US" dirty="0"/>
              <a:t>第二級</a:t>
            </a:r>
          </a:p>
          <a:p>
            <a:pPr lvl="2"/>
            <a:r>
              <a:rPr lang="zh-CN" altLang="en-US" dirty="0"/>
              <a:t>第三級</a:t>
            </a:r>
          </a:p>
          <a:p>
            <a:pPr lvl="3"/>
            <a:r>
              <a:rPr lang="zh-CN" altLang="en-US" dirty="0"/>
              <a:t>第四級</a:t>
            </a:r>
          </a:p>
          <a:p>
            <a:pPr lvl="4"/>
            <a:r>
              <a:rPr lang="zh-CN" altLang="en-US" dirty="0"/>
              <a:t>第五級</a:t>
            </a:r>
          </a:p>
        </p:txBody>
      </p:sp>
      <p:sp>
        <p:nvSpPr>
          <p:cNvPr id="7" name="灯片编号占位符 2">
            <a:extLst>
              <a:ext uri="{FF2B5EF4-FFF2-40B4-BE49-F238E27FC236}">
                <a16:creationId xmlns:a16="http://schemas.microsoft.com/office/drawing/2014/main" xmlns="" id="{DA21A013-17F9-4053-BBE5-4949A652A2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88224" y="6525344"/>
            <a:ext cx="2133600" cy="288032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82587300"/>
      </p:ext>
    </p:extLst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83568" y="2492896"/>
            <a:ext cx="7772400" cy="1362075"/>
          </a:xfrm>
        </p:spPr>
        <p:txBody>
          <a:bodyPr/>
          <a:lstStyle>
            <a:lvl1pPr algn="l">
              <a:defRPr sz="4000" b="0" cap="all" baseline="0">
                <a:solidFill>
                  <a:srgbClr val="002060"/>
                </a:solidFill>
                <a:latin typeface="Adobe Jenson Pro" pitchFamily="18" charset="0"/>
              </a:defRPr>
            </a:lvl1pPr>
          </a:lstStyle>
          <a:p>
            <a:r>
              <a:rPr lang="zh-CN" altLang="en-US" dirty="0"/>
              <a:t>    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3568" y="4077072"/>
            <a:ext cx="7772400" cy="1500187"/>
          </a:xfrm>
        </p:spPr>
        <p:txBody>
          <a:bodyPr anchor="t"/>
          <a:lstStyle>
            <a:lvl1pPr marL="0" indent="0">
              <a:buNone/>
              <a:defRPr sz="3600" b="0">
                <a:solidFill>
                  <a:srgbClr val="00206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273149831"/>
      </p:ext>
    </p:extLst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灯片编号占位符 2">
            <a:extLst>
              <a:ext uri="{FF2B5EF4-FFF2-40B4-BE49-F238E27FC236}">
                <a16:creationId xmlns:a16="http://schemas.microsoft.com/office/drawing/2014/main" xmlns="" id="{24358F48-BCD4-407C-9224-688AF64AC0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88224" y="6525344"/>
            <a:ext cx="2133600" cy="288032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80751001"/>
      </p:ext>
    </p:extLst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灯片编号占位符 2">
            <a:extLst>
              <a:ext uri="{FF2B5EF4-FFF2-40B4-BE49-F238E27FC236}">
                <a16:creationId xmlns:a16="http://schemas.microsoft.com/office/drawing/2014/main" xmlns="" id="{DA4BA529-97BF-4B8F-8E48-91BDA7C856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88224" y="6525344"/>
            <a:ext cx="2133600" cy="288032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97739320"/>
      </p:ext>
    </p:extLst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xmlns="" id="{BD67E6E3-1E84-430E-AA2E-AA9BB4A241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88224" y="6525344"/>
            <a:ext cx="2133600" cy="288032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99702912"/>
      </p:ext>
    </p:extLst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2">
            <a:extLst>
              <a:ext uri="{FF2B5EF4-FFF2-40B4-BE49-F238E27FC236}">
                <a16:creationId xmlns:a16="http://schemas.microsoft.com/office/drawing/2014/main" xmlns="" id="{8624CB44-46C2-4993-B192-9FA96879AA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88224" y="6525344"/>
            <a:ext cx="2133600" cy="288032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98624073"/>
      </p:ext>
    </p:extLst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2">
            <a:extLst>
              <a:ext uri="{FF2B5EF4-FFF2-40B4-BE49-F238E27FC236}">
                <a16:creationId xmlns:a16="http://schemas.microsoft.com/office/drawing/2014/main" xmlns="" id="{408E75E8-4881-4843-AD55-A32F481848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88224" y="6525344"/>
            <a:ext cx="2133600" cy="288032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527496474"/>
      </p:ext>
    </p:extLst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84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按一下此處編輯母版標題樣式</a:t>
            </a:r>
            <a:endParaRPr lang="zh-CN" alt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0768"/>
            <a:ext cx="82296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按一下此處編輯母版文本樣式</a:t>
            </a:r>
            <a:endParaRPr lang="zh-CN" altLang="en-US" dirty="0"/>
          </a:p>
          <a:p>
            <a:pPr lvl="1"/>
            <a:r>
              <a:rPr lang="zh-CN" altLang="en-US" dirty="0"/>
              <a:t>第二級</a:t>
            </a:r>
          </a:p>
          <a:p>
            <a:pPr lvl="2"/>
            <a:r>
              <a:rPr lang="zh-CN" altLang="en-US" dirty="0"/>
              <a:t>第三級</a:t>
            </a:r>
          </a:p>
          <a:p>
            <a:pPr lvl="3"/>
            <a:r>
              <a:rPr lang="zh-CN" altLang="en-US" dirty="0"/>
              <a:t>第四級</a:t>
            </a:r>
          </a:p>
          <a:p>
            <a:pPr lvl="4"/>
            <a:r>
              <a:rPr lang="zh-CN" altLang="en-US" dirty="0"/>
              <a:t>第五級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224" y="6525344"/>
            <a:ext cx="21336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2A0015"/>
                </a:solidFill>
                <a:latin typeface="Adobe Jenson Pro Capt" pitchFamily="18" charset="0"/>
                <a:ea typeface="+mn-ea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0" y="6477000"/>
            <a:ext cx="9144000" cy="0"/>
          </a:xfrm>
          <a:prstGeom prst="line">
            <a:avLst/>
          </a:prstGeom>
          <a:ln w="12700">
            <a:solidFill>
              <a:srgbClr val="0F3774"/>
            </a:solidFill>
          </a:ln>
          <a:effectLst>
            <a:glow rad="63500">
              <a:schemeClr val="accent5">
                <a:lumMod val="60000"/>
                <a:lumOff val="40000"/>
                <a:alpha val="2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467544" y="1196752"/>
            <a:ext cx="8208912" cy="0"/>
          </a:xfrm>
          <a:prstGeom prst="line">
            <a:avLst/>
          </a:prstGeom>
          <a:ln w="12700">
            <a:solidFill>
              <a:srgbClr val="0F3774"/>
            </a:solidFill>
          </a:ln>
          <a:effectLst>
            <a:glow rad="63500">
              <a:schemeClr val="accent5">
                <a:lumMod val="60000"/>
                <a:lumOff val="40000"/>
                <a:alpha val="2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0691249C-3999-4011-8868-370BCCE999CF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4365" y="757556"/>
            <a:ext cx="1485900" cy="34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504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</p:sldLayoutIdLst>
  <p:transition>
    <p:push dir="u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0">
          <a:solidFill>
            <a:srgbClr val="0F3774"/>
          </a:solidFill>
          <a:latin typeface="Adobe Jenson Pro Capt" pitchFamily="18" charset="0"/>
          <a:ea typeface="Adobe 黑体 Std R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200"/>
        </a:spcBef>
        <a:spcAft>
          <a:spcPct val="0"/>
        </a:spcAft>
        <a:buClr>
          <a:srgbClr val="0F3774"/>
        </a:buClr>
        <a:buSzPct val="65000"/>
        <a:buFont typeface="Wingdings" panose="05000000000000000000" pitchFamily="2" charset="2"/>
        <a:buChar char="u"/>
        <a:defRPr sz="3000" b="0" baseline="0">
          <a:solidFill>
            <a:schemeClr val="tx1">
              <a:lumMod val="85000"/>
              <a:lumOff val="15000"/>
            </a:schemeClr>
          </a:solidFill>
          <a:latin typeface="Adobe Jenson Pro" pitchFamily="18" charset="0"/>
          <a:ea typeface="Adobe 楷体 Std R" pitchFamily="18" charset="-122"/>
          <a:cs typeface="+mn-cs"/>
        </a:defRPr>
      </a:lvl1pPr>
      <a:lvl2pPr marL="669925" indent="-325438" algn="l" rtl="0" eaLnBrk="0" fontAlgn="base" hangingPunct="0">
        <a:lnSpc>
          <a:spcPct val="100000"/>
        </a:lnSpc>
        <a:spcBef>
          <a:spcPts val="1200"/>
        </a:spcBef>
        <a:spcAft>
          <a:spcPct val="0"/>
        </a:spcAft>
        <a:buClr>
          <a:srgbClr val="000066"/>
        </a:buClr>
        <a:buSzPct val="60000"/>
        <a:buFont typeface="Wingdings" panose="05000000000000000000" pitchFamily="2" charset="2"/>
        <a:buChar char="u"/>
        <a:defRPr sz="2600" b="0" baseline="0">
          <a:solidFill>
            <a:schemeClr val="tx1">
              <a:lumMod val="85000"/>
              <a:lumOff val="15000"/>
            </a:schemeClr>
          </a:solidFill>
          <a:latin typeface="Adobe Jenson Pro" pitchFamily="18" charset="0"/>
          <a:ea typeface="Adobe 楷体 Std R" pitchFamily="18" charset="-122"/>
        </a:defRPr>
      </a:lvl2pPr>
      <a:lvl3pPr marL="1022350" indent="-350838" algn="l" rtl="0" eaLnBrk="0" fontAlgn="base" hangingPunct="0">
        <a:lnSpc>
          <a:spcPct val="100000"/>
        </a:lnSpc>
        <a:spcBef>
          <a:spcPts val="1200"/>
        </a:spcBef>
        <a:spcAft>
          <a:spcPct val="0"/>
        </a:spcAft>
        <a:buClr>
          <a:srgbClr val="0F3774"/>
        </a:buClr>
        <a:buSzPct val="65000"/>
        <a:buFont typeface="Wingdings" panose="05000000000000000000" pitchFamily="2" charset="2"/>
        <a:buChar char="u"/>
        <a:defRPr sz="2200" b="0" baseline="0">
          <a:solidFill>
            <a:schemeClr val="tx1">
              <a:lumMod val="85000"/>
              <a:lumOff val="15000"/>
            </a:schemeClr>
          </a:solidFill>
          <a:latin typeface="Adobe Jenson Pro" pitchFamily="18" charset="0"/>
          <a:ea typeface="Adobe 楷体 Std R" pitchFamily="18" charset="-122"/>
        </a:defRPr>
      </a:lvl3pPr>
      <a:lvl4pPr marL="1339850" indent="-315913" algn="l" rtl="0" eaLnBrk="0" fontAlgn="base" hangingPunct="0">
        <a:lnSpc>
          <a:spcPct val="100000"/>
        </a:lnSpc>
        <a:spcBef>
          <a:spcPts val="1200"/>
        </a:spcBef>
        <a:spcAft>
          <a:spcPct val="0"/>
        </a:spcAft>
        <a:buClr>
          <a:srgbClr val="000066"/>
        </a:buClr>
        <a:buSzPct val="70000"/>
        <a:buFont typeface="Wingdings" panose="05000000000000000000" pitchFamily="2" charset="2"/>
        <a:buChar char="u"/>
        <a:defRPr sz="2000" b="0" baseline="0">
          <a:solidFill>
            <a:schemeClr val="tx1">
              <a:lumMod val="85000"/>
              <a:lumOff val="15000"/>
            </a:schemeClr>
          </a:solidFill>
          <a:latin typeface="Adobe Jenson Pro" pitchFamily="18" charset="0"/>
          <a:ea typeface="Adobe 楷体 Std R" pitchFamily="18" charset="-122"/>
        </a:defRPr>
      </a:lvl4pPr>
      <a:lvl5pPr marL="1681163" indent="-339725" algn="l" rtl="0" eaLnBrk="0" fontAlgn="base" hangingPunct="0">
        <a:lnSpc>
          <a:spcPct val="100000"/>
        </a:lnSpc>
        <a:spcBef>
          <a:spcPts val="1200"/>
        </a:spcBef>
        <a:spcAft>
          <a:spcPct val="0"/>
        </a:spcAft>
        <a:buClr>
          <a:srgbClr val="0F3774"/>
        </a:buClr>
        <a:buSzPct val="75000"/>
        <a:buFont typeface="Wingdings" panose="05000000000000000000" pitchFamily="2" charset="2"/>
        <a:buChar char="u"/>
        <a:defRPr sz="2000" b="0" baseline="0">
          <a:solidFill>
            <a:schemeClr val="tx1">
              <a:lumMod val="85000"/>
              <a:lumOff val="15000"/>
            </a:schemeClr>
          </a:solidFill>
          <a:latin typeface="Adobe Jenson Pro" pitchFamily="18" charset="0"/>
          <a:ea typeface="Adobe 楷体 Std R" pitchFamily="18" charset="-122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584176"/>
          </a:xfrm>
        </p:spPr>
        <p:txBody>
          <a:bodyPr/>
          <a:lstStyle/>
          <a:p>
            <a:r>
              <a:rPr lang="en-US" altLang="zh-CN" dirty="0"/>
              <a:t>2022</a:t>
            </a:r>
            <a:r>
              <a:rPr lang="zh-CN" altLang="en-US" dirty="0"/>
              <a:t>年上海社会科学院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dirty="0"/>
              <a:t>研究生面试手册</a:t>
            </a:r>
            <a:endParaRPr lang="zh-CN" altLang="en-US" sz="40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8D43B6C9-351C-4EEA-B18F-72493AC9A035}"/>
              </a:ext>
            </a:extLst>
          </p:cNvPr>
          <p:cNvSpPr txBox="1"/>
          <p:nvPr/>
        </p:nvSpPr>
        <p:spPr>
          <a:xfrm>
            <a:off x="3886200" y="4114800"/>
            <a:ext cx="1295400" cy="442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2022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1903640"/>
      </p:ext>
    </p:extLst>
  </p:cSld>
  <p:clrMapOvr>
    <a:masterClrMapping/>
  </p:clrMapOvr>
  <p:transition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8231832" cy="1362075"/>
          </a:xfrm>
        </p:spPr>
        <p:txBody>
          <a:bodyPr/>
          <a:lstStyle/>
          <a:p>
            <a:r>
              <a:rPr lang="zh-CN" altLang="en-US" sz="3600" b="1" dirty="0">
                <a:latin typeface="Adobe 黑体 Std R" pitchFamily="34" charset="-122"/>
              </a:rPr>
              <a:t>设备调试与准备</a:t>
            </a:r>
            <a:endParaRPr lang="zh-CN" altLang="en-US" sz="3600" b="1" dirty="0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76526031"/>
      </p:ext>
    </p:extLst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E3286AB-8A01-4E9C-81AA-4F1D20879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电脑端腾讯主界面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976B6539-DA66-4C3C-A502-6E4A51EA6B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D83E81C-4BB3-4587-8C08-EC6C87C32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44" y="1233670"/>
            <a:ext cx="8534400" cy="493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5111715"/>
      </p:ext>
    </p:extLst>
  </p:cSld>
  <p:clrMapOvr>
    <a:masterClrMapping/>
  </p:clrMapOvr>
  <p:transition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28600"/>
            <a:ext cx="8229600" cy="846931"/>
          </a:xfrm>
        </p:spPr>
        <p:txBody>
          <a:bodyPr/>
          <a:lstStyle/>
          <a:p>
            <a:r>
              <a:rPr lang="zh-CN" altLang="en-US" sz="3600" dirty="0">
                <a:latin typeface="Adobe 黑体 Std R" pitchFamily="34" charset="-122"/>
              </a:rPr>
              <a:t>设备调试</a:t>
            </a:r>
            <a:endParaRPr lang="zh-CN" altLang="en-US" sz="36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7D1C6BCE-514E-4709-8CD5-3F3A57662F4A}"/>
              </a:ext>
            </a:extLst>
          </p:cNvPr>
          <p:cNvSpPr txBox="1"/>
          <p:nvPr/>
        </p:nvSpPr>
        <p:spPr>
          <a:xfrm>
            <a:off x="324416" y="1280655"/>
            <a:ext cx="4857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F3774"/>
              </a:buClr>
              <a:buFont typeface="Wingdings" panose="05000000000000000000" pitchFamily="2" charset="2"/>
              <a:buChar char="ü"/>
            </a:pPr>
            <a:r>
              <a:rPr lang="zh-CN" altLang="en-US" sz="2000" b="1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使用设备连接语音、视频</a:t>
            </a:r>
            <a:endParaRPr lang="en-US" altLang="zh-CN" sz="2000" b="1" dirty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pPr marL="285750" indent="-285750">
              <a:buClr>
                <a:srgbClr val="0F3774"/>
              </a:buClr>
              <a:buFont typeface="Wingdings" panose="05000000000000000000" pitchFamily="2" charset="2"/>
              <a:buChar char="ü"/>
            </a:pPr>
            <a:r>
              <a:rPr lang="zh-CN" altLang="en-US" sz="2000" b="1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主要功能按钮如下：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6DB2885-25E9-45A9-90F0-AC3D45BEFE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134682" y="2436361"/>
            <a:ext cx="616399" cy="40163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0E678CEC-F3B6-4B23-8CEE-47E2B5156E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134682" y="3172934"/>
            <a:ext cx="585579" cy="37365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F911D93-DFF2-4E0F-9DEB-80865BD736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150786" y="4501186"/>
            <a:ext cx="522975" cy="40836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7C7201E-80D3-4957-ACD5-646EBFA0C0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150786" y="5206577"/>
            <a:ext cx="522975" cy="39295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CEA14074-7714-45CC-BB21-09125CEA92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134683" y="3843616"/>
            <a:ext cx="585578" cy="357669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xmlns="" id="{37C045F5-5648-467A-8AD8-A7F96DC99A65}"/>
              </a:ext>
            </a:extLst>
          </p:cNvPr>
          <p:cNvSpPr/>
          <p:nvPr/>
        </p:nvSpPr>
        <p:spPr>
          <a:xfrm>
            <a:off x="685800" y="2257425"/>
            <a:ext cx="5867400" cy="3609975"/>
          </a:xfrm>
          <a:prstGeom prst="roundRect">
            <a:avLst/>
          </a:prstGeom>
          <a:noFill/>
          <a:ln>
            <a:solidFill>
              <a:srgbClr val="0F377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8C519A15-C1C9-4A23-8EFD-09F0ACA809E9}"/>
              </a:ext>
            </a:extLst>
          </p:cNvPr>
          <p:cNvSpPr txBox="1"/>
          <p:nvPr/>
        </p:nvSpPr>
        <p:spPr>
          <a:xfrm>
            <a:off x="1972882" y="2563114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未连接麦克风，点击启动麦克风 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36C088C6-CA4B-426F-B8EA-C4A2CD3B5F6D}"/>
              </a:ext>
            </a:extLst>
          </p:cNvPr>
          <p:cNvSpPr txBox="1"/>
          <p:nvPr/>
        </p:nvSpPr>
        <p:spPr>
          <a:xfrm>
            <a:off x="1965120" y="3248914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麦克风已静音，点击打开麦克风 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7112EDAB-DD34-4983-9B6D-5E3148EC7CB8}"/>
              </a:ext>
            </a:extLst>
          </p:cNvPr>
          <p:cNvSpPr txBox="1"/>
          <p:nvPr/>
        </p:nvSpPr>
        <p:spPr>
          <a:xfrm>
            <a:off x="1978043" y="3934714"/>
            <a:ext cx="3719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麦克风已打开，可以说话，</a:t>
            </a:r>
            <a:r>
              <a:rPr lang="zh-CN" altLang="en-US" sz="1600" b="1" dirty="0"/>
              <a:t>点击后静音 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74AFBB57-0A08-46FA-B66D-97BFFB9C5CBE}"/>
              </a:ext>
            </a:extLst>
          </p:cNvPr>
          <p:cNvSpPr txBox="1"/>
          <p:nvPr/>
        </p:nvSpPr>
        <p:spPr>
          <a:xfrm>
            <a:off x="1965120" y="4620514"/>
            <a:ext cx="3719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摄像头已关闭，点击后打开摄像头 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BEB4D5E7-A378-4AA6-A2B5-49CA5BACCB9F}"/>
              </a:ext>
            </a:extLst>
          </p:cNvPr>
          <p:cNvSpPr txBox="1"/>
          <p:nvPr/>
        </p:nvSpPr>
        <p:spPr>
          <a:xfrm>
            <a:off x="1965120" y="5306314"/>
            <a:ext cx="3665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摄像头已打开，点击后关闭摄像头 </a:t>
            </a:r>
          </a:p>
        </p:txBody>
      </p:sp>
    </p:spTree>
    <p:extLst>
      <p:ext uri="{BB962C8B-B14F-4D97-AF65-F5344CB8AC3E}">
        <p14:creationId xmlns:p14="http://schemas.microsoft.com/office/powerpoint/2010/main" xmlns="" val="3959109616"/>
      </p:ext>
    </p:extLst>
  </p:cSld>
  <p:clrMapOvr>
    <a:masterClrMapping/>
  </p:clrMapOvr>
  <p:transition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73CBBF8-C5B0-4CDB-B11E-7C5C1CE5B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调整画面显示方式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C75562FF-A626-491E-894C-786D22F45B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pic>
        <p:nvPicPr>
          <p:cNvPr id="6" name="图片 2">
            <a:extLst>
              <a:ext uri="{FF2B5EF4-FFF2-40B4-BE49-F238E27FC236}">
                <a16:creationId xmlns:a16="http://schemas.microsoft.com/office/drawing/2014/main" xmlns="" id="{9F632448-BC9F-4FBC-A096-BCACBED35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27660" y="1371600"/>
            <a:ext cx="8130540" cy="47244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xmlns="" val="3303840471"/>
      </p:ext>
    </p:extLst>
  </p:cSld>
  <p:clrMapOvr>
    <a:masterClrMapping/>
  </p:clrMapOvr>
  <p:transition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E9D3B24-5346-4C89-BE78-854E0DC3B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224" y="228600"/>
            <a:ext cx="8229600" cy="846931"/>
          </a:xfrm>
        </p:spPr>
        <p:txBody>
          <a:bodyPr/>
          <a:lstStyle/>
          <a:p>
            <a:r>
              <a:rPr lang="zh-CN" altLang="en-US" sz="3600" dirty="0">
                <a:solidFill>
                  <a:srgbClr val="C00000"/>
                </a:solidFill>
              </a:rPr>
              <a:t>注意！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3F2A9C1-6760-4B92-86AE-83059ACFB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624" y="1400174"/>
            <a:ext cx="8458200" cy="4619625"/>
          </a:xfrm>
        </p:spPr>
        <p:txBody>
          <a:bodyPr/>
          <a:lstStyle/>
          <a:p>
            <a:pPr eaLnBrk="1" latinLnBrk="1" hangingPunct="1"/>
            <a:r>
              <a:rPr lang="zh-CN" altLang="en-US" sz="2000" dirty="0"/>
              <a:t>上海社会科学院研究生网络远程复试要求考生准备</a:t>
            </a:r>
            <a:r>
              <a:rPr lang="zh-CN" altLang="en-US" sz="2000" b="1" dirty="0">
                <a:solidFill>
                  <a:srgbClr val="C00000"/>
                </a:solidFill>
              </a:rPr>
              <a:t>双机位</a:t>
            </a:r>
            <a:r>
              <a:rPr lang="zh-CN" altLang="en-US" sz="2400" dirty="0"/>
              <a:t>：</a:t>
            </a:r>
          </a:p>
          <a:p>
            <a:pPr lvl="1" eaLnBrk="1" latinLnBrk="1" hangingPunct="1">
              <a:buFont typeface="Wingdings" panose="05000000000000000000" pitchFamily="2" charset="2"/>
              <a:buChar char="Ø"/>
            </a:pPr>
            <a:r>
              <a:rPr lang="zh-CN" altLang="en-US" sz="1800" dirty="0"/>
              <a:t>考生主机位需全程清晰显示考生面容以及双手位置；</a:t>
            </a:r>
          </a:p>
          <a:p>
            <a:pPr lvl="1" eaLnBrk="1" latinLnBrk="1" hangingPunct="1">
              <a:buFont typeface="Wingdings" panose="05000000000000000000" pitchFamily="2" charset="2"/>
              <a:buChar char="Ø"/>
            </a:pPr>
            <a:r>
              <a:rPr lang="zh-CN" altLang="en-US" sz="1800" dirty="0"/>
              <a:t>考生辅机位在考生侧后方</a:t>
            </a:r>
            <a:r>
              <a:rPr lang="en-US" altLang="zh-CN" sz="1800" dirty="0"/>
              <a:t>45</a:t>
            </a:r>
            <a:r>
              <a:rPr lang="zh-CN" altLang="en-US" sz="1800" dirty="0"/>
              <a:t>度角左右 </a:t>
            </a:r>
            <a:r>
              <a:rPr lang="en-US" altLang="zh-CN" sz="1800" dirty="0"/>
              <a:t>1-2</a:t>
            </a:r>
            <a:r>
              <a:rPr lang="zh-CN" altLang="en-US" sz="1800" dirty="0"/>
              <a:t>米处设置，需全程清晰显示考生复试环境；</a:t>
            </a:r>
            <a:endParaRPr lang="en-US" altLang="zh-CN" sz="1800" dirty="0"/>
          </a:p>
          <a:p>
            <a:pPr lvl="1" eaLnBrk="1" latinLnBrk="1" hangingPunct="1">
              <a:buFont typeface="Wingdings" panose="05000000000000000000" pitchFamily="2" charset="2"/>
              <a:buChar char="Ø"/>
            </a:pPr>
            <a:endParaRPr lang="en-US" altLang="zh-CN" sz="600" dirty="0"/>
          </a:p>
          <a:p>
            <a:pPr eaLnBrk="1" latinLnBrk="1" hangingPunct="1"/>
            <a:r>
              <a:rPr lang="zh-CN" altLang="en-US" sz="2000" dirty="0"/>
              <a:t>在同一间房间，</a:t>
            </a:r>
            <a:r>
              <a:rPr lang="en-US" altLang="zh-CN" sz="2000" dirty="0"/>
              <a:t>2</a:t>
            </a:r>
            <a:r>
              <a:rPr lang="zh-CN" altLang="en-US" sz="2000" dirty="0"/>
              <a:t>个及以上数量的设备进入腾讯会议室时， </a:t>
            </a:r>
            <a:r>
              <a:rPr lang="zh-CN" altLang="en-US" sz="2000" b="1" dirty="0">
                <a:solidFill>
                  <a:srgbClr val="C00000"/>
                </a:solidFill>
              </a:rPr>
              <a:t>只能启用其中一台设备的音频 </a:t>
            </a:r>
            <a:r>
              <a:rPr lang="zh-CN" altLang="en-US" sz="2000" dirty="0"/>
              <a:t>，其他设备不能连接音频，否则会有啸叫或回声。</a:t>
            </a:r>
            <a:endParaRPr lang="en-US" altLang="zh-CN" sz="800" dirty="0"/>
          </a:p>
          <a:p>
            <a:pPr lvl="1" eaLnBrk="1" latinLnBrk="1" hangingPunct="1">
              <a:buFont typeface="Wingdings" panose="05000000000000000000" pitchFamily="2" charset="2"/>
              <a:buChar char="Ø"/>
            </a:pPr>
            <a:r>
              <a:rPr lang="zh-CN" altLang="en-US" sz="2000" dirty="0"/>
              <a:t>建议连接作为“主机位”设备的音频，并开启其麦克风</a:t>
            </a:r>
          </a:p>
          <a:p>
            <a:pPr lvl="1" eaLnBrk="1" latinLnBrk="1" hangingPunct="1">
              <a:buFont typeface="Wingdings" panose="05000000000000000000" pitchFamily="2" charset="2"/>
              <a:buChar char="Ø"/>
            </a:pPr>
            <a:r>
              <a:rPr lang="zh-CN" altLang="en-US" sz="2000" dirty="0"/>
              <a:t>建议考生打开作为“主机位”设备的扬声器，以便与复试专家沟通</a:t>
            </a:r>
          </a:p>
          <a:p>
            <a:pPr lvl="1" eaLnBrk="1" latinLnBrk="1" hangingPunct="1">
              <a:buFont typeface="Wingdings" panose="05000000000000000000" pitchFamily="2" charset="2"/>
              <a:buChar char="Ø"/>
            </a:pPr>
            <a:r>
              <a:rPr lang="zh-CN" altLang="en-US" sz="2000" dirty="0"/>
              <a:t>建议作为“辅机位”设备的音频不连接</a:t>
            </a:r>
          </a:p>
          <a:p>
            <a:pPr lvl="1" eaLnBrk="1" latinLnBrk="1" hangingPunct="1">
              <a:buFont typeface="Wingdings" panose="05000000000000000000" pitchFamily="2" charset="2"/>
              <a:buChar char="Ø"/>
            </a:pPr>
            <a:r>
              <a:rPr lang="zh-CN" altLang="en-US" sz="2000" dirty="0"/>
              <a:t>不建议考生佩戴耳机参加复试</a:t>
            </a:r>
            <a:endParaRPr lang="en-US" altLang="zh-CN" sz="2000" dirty="0"/>
          </a:p>
          <a:p>
            <a:pPr lvl="1" eaLnBrk="1" latin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836864059"/>
      </p:ext>
    </p:extLst>
  </p:cSld>
  <p:clrMapOvr>
    <a:masterClrMapping/>
  </p:clrMapOvr>
  <p:transition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28600"/>
            <a:ext cx="8229600" cy="846931"/>
          </a:xfrm>
        </p:spPr>
        <p:txBody>
          <a:bodyPr/>
          <a:lstStyle/>
          <a:p>
            <a:r>
              <a:rPr lang="zh-CN" altLang="en-US" sz="3600" dirty="0">
                <a:latin typeface="Adobe 黑体 Std R" pitchFamily="34" charset="-122"/>
              </a:rPr>
              <a:t>设备调试</a:t>
            </a:r>
            <a:endParaRPr lang="zh-CN" altLang="en-US" sz="3600" dirty="0"/>
          </a:p>
        </p:txBody>
      </p:sp>
      <p:sp>
        <p:nvSpPr>
          <p:cNvPr id="3" name="文本占位符 2"/>
          <p:cNvSpPr>
            <a:spLocks noGrp="1"/>
          </p:cNvSpPr>
          <p:nvPr>
            <p:ph idx="1"/>
          </p:nvPr>
        </p:nvSpPr>
        <p:spPr>
          <a:xfrm>
            <a:off x="873549" y="2182519"/>
            <a:ext cx="3221116" cy="533400"/>
          </a:xfrm>
        </p:spPr>
        <p:txBody>
          <a:bodyPr/>
          <a:lstStyle/>
          <a:p>
            <a:pPr eaLnBrk="1" latinLnBrk="1" hangingPunct="1">
              <a:buFont typeface="Wingdings" panose="05000000000000000000" pitchFamily="2" charset="2"/>
              <a:buChar char="Ø"/>
            </a:pPr>
            <a:r>
              <a:rPr lang="zh-CN" altLang="en-US" sz="2000" dirty="0"/>
              <a:t>考生主机位范例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47F5DA54-3C72-4816-A0CD-DBADF5C80E90}"/>
              </a:ext>
            </a:extLst>
          </p:cNvPr>
          <p:cNvCxnSpPr>
            <a:cxnSpLocks/>
          </p:cNvCxnSpPr>
          <p:nvPr/>
        </p:nvCxnSpPr>
        <p:spPr>
          <a:xfrm>
            <a:off x="4572000" y="2286000"/>
            <a:ext cx="0" cy="4167112"/>
          </a:xfrm>
          <a:prstGeom prst="line">
            <a:avLst/>
          </a:prstGeom>
          <a:ln w="9525" cap="flat" cmpd="sng" algn="ctr">
            <a:solidFill>
              <a:srgbClr val="0F377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32DD305-FB05-499E-A266-58A5400D11E1}"/>
              </a:ext>
            </a:extLst>
          </p:cNvPr>
          <p:cNvSpPr txBox="1"/>
          <p:nvPr/>
        </p:nvSpPr>
        <p:spPr>
          <a:xfrm>
            <a:off x="6337300" y="2876634"/>
            <a:ext cx="3810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" dirty="0"/>
              <a:t>尚社</a:t>
            </a:r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xmlns="" id="{BB68FDDB-DA93-4413-B317-2677C84CE277}"/>
              </a:ext>
            </a:extLst>
          </p:cNvPr>
          <p:cNvSpPr txBox="1">
            <a:spLocks/>
          </p:cNvSpPr>
          <p:nvPr/>
        </p:nvSpPr>
        <p:spPr bwMode="auto">
          <a:xfrm>
            <a:off x="5426766" y="2182519"/>
            <a:ext cx="304798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F3774"/>
              </a:buClr>
              <a:buSzPct val="65000"/>
              <a:buFont typeface="Wingdings" panose="05000000000000000000" pitchFamily="2" charset="2"/>
              <a:buChar char="u"/>
              <a:defRPr sz="30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dobe Jenson Pro" pitchFamily="18" charset="0"/>
                <a:ea typeface="Adobe 楷体 Std R" pitchFamily="18" charset="-122"/>
                <a:cs typeface="+mn-cs"/>
              </a:defRPr>
            </a:lvl1pPr>
            <a:lvl2pPr marL="669925" indent="-325438" algn="l" rtl="0" eaLnBrk="0" fontAlgn="base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anose="05000000000000000000" pitchFamily="2" charset="2"/>
              <a:buChar char="u"/>
              <a:defRPr sz="2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dobe Jenson Pro" pitchFamily="18" charset="0"/>
                <a:ea typeface="Adobe 楷体 Std R" pitchFamily="18" charset="-122"/>
              </a:defRPr>
            </a:lvl2pPr>
            <a:lvl3pPr marL="1022350" indent="-350838" algn="l" rtl="0" eaLnBrk="0" fontAlgn="base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F3774"/>
              </a:buClr>
              <a:buSzPct val="65000"/>
              <a:buFont typeface="Wingdings" panose="05000000000000000000" pitchFamily="2" charset="2"/>
              <a:buChar char="u"/>
              <a:defRPr sz="22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dobe Jenson Pro" pitchFamily="18" charset="0"/>
                <a:ea typeface="Adobe 楷体 Std R" pitchFamily="18" charset="-122"/>
              </a:defRPr>
            </a:lvl3pPr>
            <a:lvl4pPr marL="1339850" indent="-315913" algn="l" rtl="0" eaLnBrk="0" fontAlgn="base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anose="05000000000000000000" pitchFamily="2" charset="2"/>
              <a:buChar char="u"/>
              <a:defRPr sz="20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dobe Jenson Pro" pitchFamily="18" charset="0"/>
                <a:ea typeface="Adobe 楷体 Std R" pitchFamily="18" charset="-122"/>
              </a:defRPr>
            </a:lvl4pPr>
            <a:lvl5pPr marL="1681163" indent="-339725" algn="l" rtl="0" eaLnBrk="0" fontAlgn="base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F3774"/>
              </a:buClr>
              <a:buSzPct val="75000"/>
              <a:buFont typeface="Wingdings" panose="05000000000000000000" pitchFamily="2" charset="2"/>
              <a:buChar char="u"/>
              <a:defRPr sz="20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dobe Jenson Pro" pitchFamily="18" charset="0"/>
                <a:ea typeface="Adobe 楷体 Std R" pitchFamily="18" charset="-122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latinLnBrk="1" hangingPunct="1">
              <a:buFont typeface="Wingdings" panose="05000000000000000000" pitchFamily="2" charset="2"/>
              <a:buChar char="Ø"/>
            </a:pPr>
            <a:r>
              <a:rPr lang="zh-CN" altLang="en-US" sz="2000" kern="0" dirty="0"/>
              <a:t>考生辅机位范例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7D1C6BCE-514E-4709-8CD5-3F3A57662F4A}"/>
              </a:ext>
            </a:extLst>
          </p:cNvPr>
          <p:cNvSpPr txBox="1"/>
          <p:nvPr/>
        </p:nvSpPr>
        <p:spPr>
          <a:xfrm>
            <a:off x="324416" y="1423884"/>
            <a:ext cx="4857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F3774"/>
              </a:buClr>
              <a:buFont typeface="Wingdings" panose="05000000000000000000" pitchFamily="2" charset="2"/>
              <a:buChar char="ü"/>
            </a:pPr>
            <a:r>
              <a:rPr lang="zh-CN" altLang="en-US" sz="2000" b="1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双镜头范例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F5BDB0A-5387-422B-B49D-D168BF6956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018" y="2946222"/>
            <a:ext cx="3696582" cy="27724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F77F7E1-7A9D-40F4-A8BD-D30F933EBA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9935" y="2930982"/>
            <a:ext cx="4229465" cy="277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4350544"/>
      </p:ext>
    </p:extLst>
  </p:cSld>
  <p:clrMapOvr>
    <a:masterClrMapping/>
  </p:clrMapOvr>
  <p:transition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8231832" cy="1362075"/>
          </a:xfrm>
        </p:spPr>
        <p:txBody>
          <a:bodyPr/>
          <a:lstStyle/>
          <a:p>
            <a:r>
              <a:rPr lang="zh-CN" altLang="en-US" sz="3600" b="1" dirty="0">
                <a:latin typeface="Adobe 黑体 Std R" pitchFamily="34" charset="-122"/>
                <a:ea typeface="Adobe 黑体 Std R" pitchFamily="34" charset="-122"/>
              </a:rPr>
              <a:t>参加复试与离开会议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73238907"/>
      </p:ext>
    </p:extLst>
  </p:cSld>
  <p:clrMapOvr>
    <a:masterClrMapping/>
  </p:clrMapOvr>
  <p:transition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idx="1"/>
          </p:nvPr>
        </p:nvSpPr>
        <p:spPr>
          <a:xfrm>
            <a:off x="298228" y="1521024"/>
            <a:ext cx="8142237" cy="5336976"/>
          </a:xfrm>
        </p:spPr>
        <p:txBody>
          <a:bodyPr/>
          <a:lstStyle/>
          <a:p>
            <a:pPr eaLnBrk="1" latin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复试过程中，具体考试内容请听从考官老师安排。</a:t>
            </a:r>
            <a:endParaRPr lang="en-US" altLang="zh-CN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1" latin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复试完毕，等待老师通知可以离开会议后，点击红色“离开会议”按钮离开。</a:t>
            </a:r>
            <a:endParaRPr lang="en-US" altLang="zh-CN" sz="2000" b="1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marL="0" indent="0" eaLnBrk="1" latin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en-US" altLang="zh-CN" dirty="0"/>
          </a:p>
          <a:p>
            <a:pPr marL="0" indent="0" eaLnBrk="1" latin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zh-CN" altLang="en-US" dirty="0"/>
          </a:p>
        </p:txBody>
      </p:sp>
      <p:sp>
        <p:nvSpPr>
          <p:cNvPr id="4" name="文本占位符 2">
            <a:extLst>
              <a:ext uri="{FF2B5EF4-FFF2-40B4-BE49-F238E27FC236}">
                <a16:creationId xmlns:a16="http://schemas.microsoft.com/office/drawing/2014/main" xmlns="" id="{71226050-EF14-4A36-9315-85504D6E2445}"/>
              </a:ext>
            </a:extLst>
          </p:cNvPr>
          <p:cNvSpPr txBox="1">
            <a:spLocks/>
          </p:cNvSpPr>
          <p:nvPr/>
        </p:nvSpPr>
        <p:spPr bwMode="auto">
          <a:xfrm>
            <a:off x="873549" y="2552700"/>
            <a:ext cx="322111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F3774"/>
              </a:buClr>
              <a:buSzPct val="65000"/>
              <a:buFont typeface="Wingdings" panose="05000000000000000000" pitchFamily="2" charset="2"/>
              <a:buChar char="u"/>
              <a:defRPr sz="30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dobe Jenson Pro" pitchFamily="18" charset="0"/>
                <a:ea typeface="Adobe 楷体 Std R" pitchFamily="18" charset="-122"/>
                <a:cs typeface="+mn-cs"/>
              </a:defRPr>
            </a:lvl1pPr>
            <a:lvl2pPr marL="669925" indent="-325438" algn="l" rtl="0" eaLnBrk="0" fontAlgn="base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anose="05000000000000000000" pitchFamily="2" charset="2"/>
              <a:buChar char="u"/>
              <a:defRPr sz="2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dobe Jenson Pro" pitchFamily="18" charset="0"/>
                <a:ea typeface="Adobe 楷体 Std R" pitchFamily="18" charset="-122"/>
              </a:defRPr>
            </a:lvl2pPr>
            <a:lvl3pPr marL="1022350" indent="-350838" algn="l" rtl="0" eaLnBrk="0" fontAlgn="base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F3774"/>
              </a:buClr>
              <a:buSzPct val="65000"/>
              <a:buFont typeface="Wingdings" panose="05000000000000000000" pitchFamily="2" charset="2"/>
              <a:buChar char="u"/>
              <a:defRPr sz="22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dobe Jenson Pro" pitchFamily="18" charset="0"/>
                <a:ea typeface="Adobe 楷体 Std R" pitchFamily="18" charset="-122"/>
              </a:defRPr>
            </a:lvl3pPr>
            <a:lvl4pPr marL="1339850" indent="-315913" algn="l" rtl="0" eaLnBrk="0" fontAlgn="base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anose="05000000000000000000" pitchFamily="2" charset="2"/>
              <a:buChar char="u"/>
              <a:defRPr sz="20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dobe Jenson Pro" pitchFamily="18" charset="0"/>
                <a:ea typeface="Adobe 楷体 Std R" pitchFamily="18" charset="-122"/>
              </a:defRPr>
            </a:lvl4pPr>
            <a:lvl5pPr marL="1681163" indent="-339725" algn="l" rtl="0" eaLnBrk="0" fontAlgn="base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F3774"/>
              </a:buClr>
              <a:buSzPct val="75000"/>
              <a:buFont typeface="Wingdings" panose="05000000000000000000" pitchFamily="2" charset="2"/>
              <a:buChar char="u"/>
              <a:defRPr sz="20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dobe Jenson Pro" pitchFamily="18" charset="0"/>
                <a:ea typeface="Adobe 楷体 Std R" pitchFamily="18" charset="-122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latinLnBrk="1" hangingPunct="1">
              <a:buFont typeface="Wingdings" panose="05000000000000000000" pitchFamily="2" charset="2"/>
              <a:buChar char="Ø"/>
            </a:pPr>
            <a:r>
              <a:rPr lang="zh-CN" altLang="en-US" sz="2000" kern="0" dirty="0"/>
              <a:t>电脑端离开会议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82C5D6C6-D2E0-4286-A7B9-23BC47B4BE11}"/>
              </a:ext>
            </a:extLst>
          </p:cNvPr>
          <p:cNvCxnSpPr>
            <a:cxnSpLocks/>
          </p:cNvCxnSpPr>
          <p:nvPr/>
        </p:nvCxnSpPr>
        <p:spPr>
          <a:xfrm>
            <a:off x="4572000" y="2743200"/>
            <a:ext cx="0" cy="3709912"/>
          </a:xfrm>
          <a:prstGeom prst="line">
            <a:avLst/>
          </a:prstGeom>
          <a:ln w="9525" cap="flat" cmpd="sng" algn="ctr">
            <a:solidFill>
              <a:srgbClr val="0F377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文本占位符 2">
            <a:extLst>
              <a:ext uri="{FF2B5EF4-FFF2-40B4-BE49-F238E27FC236}">
                <a16:creationId xmlns:a16="http://schemas.microsoft.com/office/drawing/2014/main" xmlns="" id="{9F8031E4-8593-4A27-BE72-AE12568BA234}"/>
              </a:ext>
            </a:extLst>
          </p:cNvPr>
          <p:cNvSpPr txBox="1">
            <a:spLocks/>
          </p:cNvSpPr>
          <p:nvPr/>
        </p:nvSpPr>
        <p:spPr bwMode="auto">
          <a:xfrm>
            <a:off x="5392476" y="2476500"/>
            <a:ext cx="304798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F3774"/>
              </a:buClr>
              <a:buSzPct val="65000"/>
              <a:buFont typeface="Wingdings" panose="05000000000000000000" pitchFamily="2" charset="2"/>
              <a:buChar char="u"/>
              <a:defRPr sz="30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dobe Jenson Pro" pitchFamily="18" charset="0"/>
                <a:ea typeface="Adobe 楷体 Std R" pitchFamily="18" charset="-122"/>
                <a:cs typeface="+mn-cs"/>
              </a:defRPr>
            </a:lvl1pPr>
            <a:lvl2pPr marL="669925" indent="-325438" algn="l" rtl="0" eaLnBrk="0" fontAlgn="base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anose="05000000000000000000" pitchFamily="2" charset="2"/>
              <a:buChar char="u"/>
              <a:defRPr sz="2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dobe Jenson Pro" pitchFamily="18" charset="0"/>
                <a:ea typeface="Adobe 楷体 Std R" pitchFamily="18" charset="-122"/>
              </a:defRPr>
            </a:lvl2pPr>
            <a:lvl3pPr marL="1022350" indent="-350838" algn="l" rtl="0" eaLnBrk="0" fontAlgn="base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F3774"/>
              </a:buClr>
              <a:buSzPct val="65000"/>
              <a:buFont typeface="Wingdings" panose="05000000000000000000" pitchFamily="2" charset="2"/>
              <a:buChar char="u"/>
              <a:defRPr sz="22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dobe Jenson Pro" pitchFamily="18" charset="0"/>
                <a:ea typeface="Adobe 楷体 Std R" pitchFamily="18" charset="-122"/>
              </a:defRPr>
            </a:lvl3pPr>
            <a:lvl4pPr marL="1339850" indent="-315913" algn="l" rtl="0" eaLnBrk="0" fontAlgn="base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anose="05000000000000000000" pitchFamily="2" charset="2"/>
              <a:buChar char="u"/>
              <a:defRPr sz="20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dobe Jenson Pro" pitchFamily="18" charset="0"/>
                <a:ea typeface="Adobe 楷体 Std R" pitchFamily="18" charset="-122"/>
              </a:defRPr>
            </a:lvl4pPr>
            <a:lvl5pPr marL="1681163" indent="-339725" algn="l" rtl="0" eaLnBrk="0" fontAlgn="base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F3774"/>
              </a:buClr>
              <a:buSzPct val="75000"/>
              <a:buFont typeface="Wingdings" panose="05000000000000000000" pitchFamily="2" charset="2"/>
              <a:buChar char="u"/>
              <a:defRPr sz="20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dobe Jenson Pro" pitchFamily="18" charset="0"/>
                <a:ea typeface="Adobe 楷体 Std R" pitchFamily="18" charset="-122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latinLnBrk="1" hangingPunct="1">
              <a:buFont typeface="Wingdings" panose="05000000000000000000" pitchFamily="2" charset="2"/>
              <a:buChar char="Ø"/>
            </a:pPr>
            <a:r>
              <a:rPr lang="zh-CN" altLang="en-US" sz="2000" kern="0" dirty="0"/>
              <a:t>移动端离开会议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A60D889-E500-49F7-84D7-4EE1F3B546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55069" y="3302756"/>
            <a:ext cx="3699131" cy="25908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63EC33F5-11F1-410A-AD7F-06C975A5A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2476" y="3028116"/>
            <a:ext cx="2473349" cy="329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2207769"/>
      </p:ext>
    </p:extLst>
  </p:cSld>
  <p:clrMapOvr>
    <a:masterClrMapping/>
  </p:clrMapOvr>
  <p:transition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8231832" cy="1362075"/>
          </a:xfrm>
        </p:spPr>
        <p:txBody>
          <a:bodyPr/>
          <a:lstStyle/>
          <a:p>
            <a:r>
              <a:rPr lang="zh-CN" altLang="en-US" sz="3600" b="1" dirty="0">
                <a:latin typeface="Adobe 黑体 Std R" pitchFamily="34" charset="-122"/>
              </a:rPr>
              <a:t>常见问题与其他注意事项</a:t>
            </a:r>
            <a:endParaRPr lang="zh-CN" altLang="en-US" sz="3600" b="1" dirty="0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66047342"/>
      </p:ext>
    </p:extLst>
  </p:cSld>
  <p:clrMapOvr>
    <a:masterClrMapping/>
  </p:clrMapOvr>
  <p:transition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31832" cy="828675"/>
          </a:xfrm>
        </p:spPr>
        <p:txBody>
          <a:bodyPr/>
          <a:lstStyle/>
          <a:p>
            <a:r>
              <a:rPr lang="zh-CN" altLang="en-US" sz="3600" b="1" dirty="0">
                <a:latin typeface="Adobe 黑体 Std R" pitchFamily="34" charset="-122"/>
                <a:ea typeface="Adobe 黑体 Std R" pitchFamily="34" charset="-122"/>
              </a:rPr>
              <a:t>常见问题与其他注意事项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457200" y="1440180"/>
            <a:ext cx="8308032" cy="28956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进入腾讯会议室听不到声音怎么办？</a:t>
            </a:r>
            <a:endParaRPr lang="zh-CN" altLang="en-US" sz="3200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tx1"/>
                </a:solidFill>
              </a:rPr>
              <a:t>在</a:t>
            </a:r>
            <a:r>
              <a:rPr lang="en-US" altLang="zh-CN" sz="1600" dirty="0">
                <a:solidFill>
                  <a:schemeClr val="tx1"/>
                </a:solidFill>
              </a:rPr>
              <a:t>Windows</a:t>
            </a:r>
            <a:r>
              <a:rPr lang="zh-CN" altLang="en-US" sz="1600" dirty="0">
                <a:solidFill>
                  <a:schemeClr val="tx1"/>
                </a:solidFill>
              </a:rPr>
              <a:t>、</a:t>
            </a:r>
            <a:r>
              <a:rPr lang="en-US" altLang="zh-CN" sz="1600" dirty="0">
                <a:solidFill>
                  <a:schemeClr val="tx1"/>
                </a:solidFill>
              </a:rPr>
              <a:t>Mac</a:t>
            </a:r>
            <a:r>
              <a:rPr lang="zh-CN" altLang="en-US" sz="1600" dirty="0">
                <a:solidFill>
                  <a:schemeClr val="tx1"/>
                </a:solidFill>
              </a:rPr>
              <a:t>系统的腾讯客户端窗口，左下角两个按钮用于控制音频（麦克风）和 视频（摄像头）。 </a:t>
            </a:r>
          </a:p>
          <a:p>
            <a:pPr marL="285750" indent="-285750" eaLnBrk="1" hangingPunct="1"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tx1"/>
                </a:solidFill>
              </a:rPr>
              <a:t>进入会议室后，需要“连接语音”否则无法听到声音。如需说话，需点击取消静音按钮，确保麦克风图标上没有红色斜杠，这时才能听到您说话。 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tx1"/>
                </a:solidFill>
              </a:rPr>
              <a:t>同样的，对于摄像头，需要点击左下角“启动视频”按钮，确保摄像头图标上没有红色斜杠， 才能看到您的画面。 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tx1"/>
                </a:solidFill>
              </a:rPr>
              <a:t>如果电脑上连接了多个摄像头、麦克风、音响，需要点击音视频图标右侧小箭头，在菜单中选择正确的摄像头和音频设备。 </a:t>
            </a:r>
            <a:endParaRPr lang="en-US" altLang="zh-CN" sz="16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复试过程中出现卡顿、故障怎么办？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tx1"/>
                </a:solidFill>
              </a:rPr>
              <a:t>建议通过腾讯文本聊天功能实时反馈。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tx1"/>
                </a:solidFill>
              </a:rPr>
              <a:t>若声音中断、看不到画面，一般是网络或设备问题，尝试重启腾讯客户端（非严重情况，不要重启腾讯客户端！）</a:t>
            </a:r>
          </a:p>
          <a:p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998854069"/>
      </p:ext>
    </p:extLst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E9D3B24-5346-4C89-BE78-854E0DC3B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/>
              <a:t>面试前准备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3F2A9C1-6760-4B92-86AE-83059ACFB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042" y="1519989"/>
            <a:ext cx="7772400" cy="5184576"/>
          </a:xfrm>
        </p:spPr>
        <p:txBody>
          <a:bodyPr/>
          <a:lstStyle/>
          <a:p>
            <a:pPr eaLnBrk="1" latinLnBrk="1" hangingPunct="1">
              <a:buFont typeface="Wingdings" panose="05000000000000000000" pitchFamily="2" charset="2"/>
              <a:buChar char="ü"/>
            </a:pPr>
            <a:r>
              <a:rPr lang="zh-CN" altLang="en-US" dirty="0"/>
              <a:t>下载</a:t>
            </a:r>
            <a:r>
              <a:rPr lang="zh-CN" altLang="en-US" b="1" dirty="0">
                <a:solidFill>
                  <a:srgbClr val="C00000"/>
                </a:solidFill>
              </a:rPr>
              <a:t>腾讯</a:t>
            </a:r>
            <a:r>
              <a:rPr lang="zh-CN" altLang="en-US" dirty="0"/>
              <a:t>客户端软件</a:t>
            </a:r>
            <a:endParaRPr lang="en-US" altLang="zh-CN" dirty="0"/>
          </a:p>
          <a:p>
            <a:pPr lvl="1" eaLnBrk="1" latinLnBrk="1" hangingPunct="1">
              <a:buFont typeface="Wingdings" panose="05000000000000000000" pitchFamily="2" charset="2"/>
              <a:buChar char="p"/>
            </a:pPr>
            <a:r>
              <a:rPr lang="zh-CN" altLang="en-US" dirty="0"/>
              <a:t>电脑（</a:t>
            </a:r>
            <a:r>
              <a:rPr lang="en-US" altLang="zh-CN" dirty="0"/>
              <a:t>Windows</a:t>
            </a:r>
            <a:r>
              <a:rPr lang="zh-CN" altLang="en-US" dirty="0"/>
              <a:t>、</a:t>
            </a:r>
            <a:r>
              <a:rPr lang="en-US" altLang="zh-CN" dirty="0"/>
              <a:t>Mac</a:t>
            </a:r>
            <a:r>
              <a:rPr lang="zh-CN" altLang="en-US" dirty="0"/>
              <a:t>）、手机和平板</a:t>
            </a:r>
            <a:r>
              <a:rPr lang="zh-CN" altLang="en-GB" dirty="0"/>
              <a:t>（</a:t>
            </a:r>
            <a:r>
              <a:rPr lang="en-GB" altLang="zh-CN" dirty="0"/>
              <a:t>Android</a:t>
            </a:r>
            <a:r>
              <a:rPr lang="zh-CN" altLang="en-GB" dirty="0"/>
              <a:t>、</a:t>
            </a:r>
            <a:r>
              <a:rPr lang="en-GB" altLang="zh-CN" dirty="0"/>
              <a:t>iOS</a:t>
            </a:r>
            <a:r>
              <a:rPr lang="zh-CN" altLang="en-GB" dirty="0"/>
              <a:t>）</a:t>
            </a:r>
            <a:r>
              <a:rPr lang="zh-CN" altLang="en-US" dirty="0"/>
              <a:t>均可</a:t>
            </a:r>
            <a:endParaRPr lang="en-US" altLang="zh-CN" dirty="0"/>
          </a:p>
          <a:p>
            <a:pPr eaLnBrk="1" latinLnBrk="1" hangingPunct="1">
              <a:buFont typeface="Wingdings" panose="05000000000000000000" pitchFamily="2" charset="2"/>
              <a:buChar char="ü"/>
            </a:pPr>
            <a:r>
              <a:rPr lang="zh-CN" altLang="en-US" dirty="0"/>
              <a:t>获取腾讯会议信息</a:t>
            </a:r>
            <a:endParaRPr lang="en-US" altLang="zh-CN" dirty="0"/>
          </a:p>
          <a:p>
            <a:pPr lvl="1" eaLnBrk="1" latinLnBrk="1" hangingPunct="1">
              <a:buFont typeface="Wingdings" panose="05000000000000000000" pitchFamily="2" charset="2"/>
              <a:buChar char="p"/>
            </a:pPr>
            <a:r>
              <a:rPr lang="zh-CN" altLang="en-US" dirty="0"/>
              <a:t>会议号（</a:t>
            </a:r>
            <a:r>
              <a:rPr lang="en-US" altLang="zh-CN" dirty="0"/>
              <a:t>9</a:t>
            </a:r>
            <a:r>
              <a:rPr lang="zh-CN" altLang="en-US" dirty="0"/>
              <a:t>位数字）</a:t>
            </a:r>
            <a:endParaRPr lang="en-US" altLang="zh-CN" dirty="0"/>
          </a:p>
          <a:p>
            <a:pPr lvl="1" eaLnBrk="1" latinLnBrk="1" hangingPunct="1">
              <a:buFont typeface="Wingdings" panose="05000000000000000000" pitchFamily="2" charset="2"/>
              <a:buChar char="p"/>
            </a:pPr>
            <a:r>
              <a:rPr lang="zh-CN" altLang="en-US" dirty="0"/>
              <a:t>参会密码</a:t>
            </a:r>
            <a:endParaRPr lang="en-US" altLang="zh-CN" dirty="0"/>
          </a:p>
          <a:p>
            <a:pPr lvl="1" eaLnBrk="1" latinLnBrk="1" hangingPunct="1">
              <a:buFont typeface="Wingdings" panose="05000000000000000000" pitchFamily="2" charset="2"/>
              <a:buChar char="p"/>
            </a:pPr>
            <a:r>
              <a:rPr lang="zh-CN" altLang="en-US" dirty="0"/>
              <a:t>会议时间关注报考研究所通知</a:t>
            </a:r>
            <a:endParaRPr lang="en-US" altLang="zh-CN" dirty="0"/>
          </a:p>
          <a:p>
            <a:pPr eaLnBrk="1" latinLnBrk="1" hangingPunct="1">
              <a:buFont typeface="Wingdings" panose="05000000000000000000" pitchFamily="2" charset="2"/>
              <a:buChar char="ü"/>
            </a:pPr>
            <a:r>
              <a:rPr lang="zh-CN" altLang="en-US" dirty="0"/>
              <a:t>网络和电脑设备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xmlns="" val="3244233823"/>
      </p:ext>
    </p:extLst>
  </p:cSld>
  <p:clrMapOvr>
    <a:masterClrMapping/>
  </p:clrMapOvr>
  <p:transition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idx="1"/>
          </p:nvPr>
        </p:nvSpPr>
        <p:spPr>
          <a:xfrm>
            <a:off x="125463" y="1447800"/>
            <a:ext cx="8571681" cy="533697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CN" altLang="en-US" sz="2400" b="1" dirty="0"/>
              <a:t>腾讯会议号和密码在哪里获得？ </a:t>
            </a:r>
          </a:p>
          <a:p>
            <a:pPr lvl="1"/>
            <a:r>
              <a:rPr lang="en-US" altLang="zh-CN" sz="1400" dirty="0"/>
              <a:t> </a:t>
            </a:r>
            <a:r>
              <a:rPr lang="zh-CN" altLang="en-US" sz="1600" dirty="0"/>
              <a:t>请等待报考研究所（中心）的通知，系统测试和正式复试前，复试老师会联系你的。</a:t>
            </a:r>
            <a:endParaRPr lang="en-US" altLang="zh-CN" sz="1600" dirty="0"/>
          </a:p>
          <a:p>
            <a:pPr>
              <a:buNone/>
            </a:pPr>
            <a:r>
              <a:rPr lang="en-US" altLang="zh-CN" sz="1400" dirty="0"/>
              <a:t>	</a:t>
            </a:r>
          </a:p>
          <a:p>
            <a:pPr lvl="0" eaLnBrk="1" latin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远程复试的网络和设备要求：</a:t>
            </a:r>
            <a:endParaRPr lang="en-US" altLang="zh-CN" sz="2400" b="1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lvl="1" eaLnBrk="1" latinLnBrk="1" hangingPunct="1">
              <a:lnSpc>
                <a:spcPct val="90000"/>
              </a:lnSpc>
              <a:spcBef>
                <a:spcPts val="600"/>
              </a:spcBef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建议使用</a:t>
            </a:r>
            <a:r>
              <a:rPr lang="zh-CN" altLang="en-US" sz="1600" dirty="0">
                <a:solidFill>
                  <a:srgbClr val="C00000"/>
                </a:solidFill>
              </a:rPr>
              <a:t>电脑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作为复试的</a:t>
            </a:r>
            <a:r>
              <a:rPr lang="zh-CN" altLang="en-US" sz="1600" dirty="0">
                <a:solidFill>
                  <a:srgbClr val="C00000"/>
                </a:solidFill>
              </a:rPr>
              <a:t>“主机位”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设备，建议连接有线网络（插网线）在腾讯会议室中</a:t>
            </a:r>
            <a:r>
              <a:rPr lang="zh-CN" altLang="en-US" sz="1600" dirty="0">
                <a:solidFill>
                  <a:srgbClr val="C00000"/>
                </a:solidFill>
              </a:rPr>
              <a:t>连接音频</a:t>
            </a:r>
            <a:endParaRPr lang="en-US" altLang="zh-CN" sz="1600" dirty="0">
              <a:solidFill>
                <a:srgbClr val="C00000"/>
              </a:solidFill>
            </a:endParaRPr>
          </a:p>
          <a:p>
            <a:pPr lvl="1" eaLnBrk="1" latinLnBrk="1" hangingPunct="1">
              <a:lnSpc>
                <a:spcPct val="90000"/>
              </a:lnSpc>
              <a:spcBef>
                <a:spcPts val="600"/>
              </a:spcBef>
            </a:pPr>
            <a:r>
              <a:rPr lang="zh-CN" altLang="en-US" sz="1600" dirty="0">
                <a:solidFill>
                  <a:schemeClr val="tx1"/>
                </a:solidFill>
              </a:rPr>
              <a:t>建议使用</a:t>
            </a:r>
            <a:r>
              <a:rPr lang="zh-CN" altLang="en-US" sz="1600" dirty="0">
                <a:solidFill>
                  <a:srgbClr val="C00000"/>
                </a:solidFill>
              </a:rPr>
              <a:t>手机、平板电脑</a:t>
            </a:r>
            <a:r>
              <a:rPr lang="zh-CN" altLang="en-US" sz="1600" dirty="0">
                <a:solidFill>
                  <a:schemeClr val="tx1"/>
                </a:solidFill>
              </a:rPr>
              <a:t>等作为复试的</a:t>
            </a:r>
            <a:r>
              <a:rPr lang="zh-CN" altLang="en-US" sz="1600" dirty="0">
                <a:solidFill>
                  <a:srgbClr val="C00000"/>
                </a:solidFill>
              </a:rPr>
              <a:t>“副机位”</a:t>
            </a:r>
            <a:r>
              <a:rPr lang="zh-CN" altLang="en-US" sz="1600" dirty="0">
                <a:solidFill>
                  <a:schemeClr val="tx1"/>
                </a:solidFill>
              </a:rPr>
              <a:t>设备，建议保证复试环境无线网络的</a:t>
            </a:r>
            <a:r>
              <a:rPr lang="zh-CN" altLang="en-US" sz="1600" dirty="0" smtClean="0">
                <a:solidFill>
                  <a:schemeClr val="tx1"/>
                </a:solidFill>
              </a:rPr>
              <a:t>畅通，</a:t>
            </a:r>
            <a:r>
              <a:rPr lang="zh-CN" altLang="en-US" sz="1600" dirty="0">
                <a:solidFill>
                  <a:schemeClr val="tx1"/>
                </a:solidFill>
              </a:rPr>
              <a:t>且在腾讯会议室中</a:t>
            </a:r>
            <a:r>
              <a:rPr lang="zh-CN" altLang="en-US" sz="1600" dirty="0">
                <a:solidFill>
                  <a:srgbClr val="C00000"/>
                </a:solidFill>
              </a:rPr>
              <a:t>不连接</a:t>
            </a:r>
            <a:r>
              <a:rPr lang="zh-CN" altLang="en-US" sz="1600" dirty="0" smtClean="0">
                <a:solidFill>
                  <a:srgbClr val="C00000"/>
                </a:solidFill>
              </a:rPr>
              <a:t>音频</a:t>
            </a:r>
            <a:endParaRPr lang="en-US" altLang="zh-CN" sz="1600" dirty="0">
              <a:solidFill>
                <a:srgbClr val="C00000"/>
              </a:solidFill>
            </a:endParaRPr>
          </a:p>
          <a:p>
            <a:pPr lvl="1" eaLnBrk="1" latinLnBrk="1" hangingPunct="1">
              <a:lnSpc>
                <a:spcPct val="90000"/>
              </a:lnSpc>
              <a:spcBef>
                <a:spcPts val="600"/>
              </a:spcBef>
            </a:pPr>
            <a:endParaRPr lang="zh-CN" altLang="en-US" sz="1600" dirty="0">
              <a:solidFill>
                <a:srgbClr val="C00000"/>
              </a:solidFill>
            </a:endParaRPr>
          </a:p>
          <a:p>
            <a:pPr lvl="0" eaLnBrk="1" latin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其他问题或</a:t>
            </a:r>
            <a:r>
              <a:rPr lang="zh-CN" altLang="en-US" sz="2400" b="1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疑问</a:t>
            </a:r>
            <a:endParaRPr lang="en-US" altLang="zh-CN" sz="2400" b="1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lvl="1" eaLnBrk="1" latinLnBrk="1" hangingPunct="1">
              <a:lnSpc>
                <a:spcPct val="90000"/>
              </a:lnSpc>
              <a:spcBef>
                <a:spcPts val="600"/>
              </a:spcBef>
            </a:pPr>
            <a:r>
              <a:rPr lang="zh-CN" altLang="en-US" sz="1600" dirty="0"/>
              <a:t>请及时联系上海社会科学院研究生院招生办</a:t>
            </a:r>
            <a:endParaRPr lang="en-US" altLang="zh-CN" sz="1600" dirty="0"/>
          </a:p>
          <a:p>
            <a:pPr lvl="1" eaLnBrk="1" latinLnBrk="1" hangingPunct="1">
              <a:lnSpc>
                <a:spcPct val="90000"/>
              </a:lnSpc>
              <a:spcBef>
                <a:spcPts val="600"/>
              </a:spcBef>
            </a:pPr>
            <a:r>
              <a:rPr lang="zh-CN" altLang="en-US" sz="1600" dirty="0"/>
              <a:t>邮箱：</a:t>
            </a:r>
            <a:r>
              <a:rPr lang="en-US" altLang="zh-CN" sz="1600" dirty="0"/>
              <a:t>yzb.sass.org.cn/</a:t>
            </a:r>
            <a:r>
              <a:rPr lang="zh-CN" altLang="en-US" sz="1600" dirty="0"/>
              <a:t>电话：</a:t>
            </a:r>
            <a:r>
              <a:rPr lang="en-US" altLang="zh-CN" sz="1600" dirty="0" smtClean="0"/>
              <a:t>64871225</a:t>
            </a:r>
          </a:p>
          <a:p>
            <a:pPr lvl="1" eaLnBrk="1" latin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en-US" altLang="zh-CN" sz="1600" dirty="0" smtClean="0"/>
          </a:p>
          <a:p>
            <a:pPr marL="0" indent="0" eaLnBrk="1" latin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en-US" altLang="zh-CN" dirty="0"/>
          </a:p>
          <a:p>
            <a:pPr marL="0" indent="0" eaLnBrk="1" latin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zh-CN" altLang="en-US" dirty="0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xmlns="" id="{E098BC1B-AF22-447B-A1FC-555C3E32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8231832" cy="828675"/>
          </a:xfrm>
        </p:spPr>
        <p:txBody>
          <a:bodyPr/>
          <a:lstStyle/>
          <a:p>
            <a:r>
              <a:rPr lang="zh-CN" altLang="en-US" sz="3600" b="1" dirty="0">
                <a:latin typeface="Adobe 黑体 Std R" pitchFamily="34" charset="-122"/>
                <a:ea typeface="Adobe 黑体 Std R" pitchFamily="34" charset="-122"/>
              </a:rPr>
              <a:t>常见问题与其他注意事项</a:t>
            </a:r>
          </a:p>
        </p:txBody>
      </p:sp>
    </p:spTree>
    <p:extLst>
      <p:ext uri="{BB962C8B-B14F-4D97-AF65-F5344CB8AC3E}">
        <p14:creationId xmlns:p14="http://schemas.microsoft.com/office/powerpoint/2010/main" xmlns="" val="2875622942"/>
      </p:ext>
    </p:extLst>
  </p:cSld>
  <p:clrMapOvr>
    <a:masterClrMapping/>
  </p:clrMapOvr>
  <p:transition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253FB103-4163-48E6-A703-CFA895A6C5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3750" t="4445" r="24722" b="5556"/>
          <a:stretch/>
        </p:blipFill>
        <p:spPr>
          <a:xfrm>
            <a:off x="7461033" y="3505200"/>
            <a:ext cx="1606767" cy="245562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D12201D-B76F-4B2C-9542-AA83EC1579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6528" t="3333" r="34860" b="20000"/>
          <a:stretch/>
        </p:blipFill>
        <p:spPr>
          <a:xfrm>
            <a:off x="1772984" y="3462180"/>
            <a:ext cx="1732216" cy="239046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A4A8651-54BF-4139-81EF-6AC9E8545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90515"/>
            <a:ext cx="6553200" cy="846931"/>
          </a:xfrm>
        </p:spPr>
        <p:txBody>
          <a:bodyPr/>
          <a:lstStyle/>
          <a:p>
            <a:r>
              <a:rPr lang="zh-CN" altLang="en-US" sz="5400" dirty="0">
                <a:latin typeface="华文隶书" panose="02010800040101010101" pitchFamily="2" charset="-122"/>
                <a:ea typeface="华文隶书" panose="02010800040101010101" pitchFamily="2" charset="-122"/>
              </a:rPr>
              <a:t>小尚小社等你们上岸</a:t>
            </a:r>
            <a:r>
              <a:rPr lang="en-US" altLang="zh-CN" sz="5400" dirty="0">
                <a:latin typeface="华文隶书" panose="02010800040101010101" pitchFamily="2" charset="-122"/>
                <a:ea typeface="华文隶书" panose="02010800040101010101" pitchFamily="2" charset="-122"/>
              </a:rPr>
              <a:t>!</a:t>
            </a:r>
            <a:endParaRPr lang="zh-CN" altLang="en-US" sz="54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24CACECA-C41F-4F15-8421-D1756DB6D3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23751" t="3333" r="28610" b="17778"/>
          <a:stretch/>
        </p:blipFill>
        <p:spPr>
          <a:xfrm>
            <a:off x="119666" y="3462180"/>
            <a:ext cx="1709134" cy="2476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EC6F2FB-7E92-433F-8C39-ADDC081AD1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25695" t="6666" r="34444" b="28889"/>
          <a:stretch/>
        </p:blipFill>
        <p:spPr>
          <a:xfrm>
            <a:off x="3528573" y="3218166"/>
            <a:ext cx="1881627" cy="266181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A5A2C75-0202-432D-A9F6-F632B760C8A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18212" t="5556" r="21212" b="13405"/>
          <a:stretch/>
        </p:blipFill>
        <p:spPr>
          <a:xfrm>
            <a:off x="5267946" y="3505200"/>
            <a:ext cx="2199654" cy="25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3403419"/>
      </p:ext>
    </p:extLst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E9D3B24-5346-4C89-BE78-854E0DC3B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/>
              <a:t>面试前准备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3F2A9C1-6760-4B92-86AE-83059ACFB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979" y="1673424"/>
            <a:ext cx="8229600" cy="5184576"/>
          </a:xfrm>
        </p:spPr>
        <p:txBody>
          <a:bodyPr/>
          <a:lstStyle/>
          <a:p>
            <a:pPr eaLnBrk="1" latinLnBrk="1" hangingPunct="1"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rgbClr val="C00000"/>
                </a:solidFill>
              </a:rPr>
              <a:t>设备要求</a:t>
            </a:r>
            <a:endParaRPr lang="en-US" altLang="zh-CN" b="1" dirty="0">
              <a:solidFill>
                <a:srgbClr val="C00000"/>
              </a:solidFill>
            </a:endParaRPr>
          </a:p>
          <a:p>
            <a:pPr lvl="1" eaLnBrk="1" latinLnBrk="1" hangingPunct="1">
              <a:buFont typeface="Wingdings" panose="05000000000000000000" pitchFamily="2" charset="2"/>
              <a:buChar char="p"/>
            </a:pPr>
            <a:r>
              <a:rPr lang="zh-CN" altLang="en-US" dirty="0"/>
              <a:t>用于面试的设备：</a:t>
            </a:r>
            <a:r>
              <a:rPr lang="zh-CN" altLang="en-US" dirty="0">
                <a:solidFill>
                  <a:srgbClr val="C00000"/>
                </a:solidFill>
              </a:rPr>
              <a:t>原则上请用笔记本电脑或台式机</a:t>
            </a:r>
            <a:r>
              <a:rPr lang="zh-CN" altLang="en-US" dirty="0"/>
              <a:t>（带有摄像头及麦克风）； </a:t>
            </a:r>
            <a:endParaRPr lang="en-US" altLang="zh-CN" dirty="0"/>
          </a:p>
          <a:p>
            <a:pPr lvl="1" eaLnBrk="1" latinLnBrk="1" hangingPunct="1">
              <a:buFont typeface="Wingdings" panose="05000000000000000000" pitchFamily="2" charset="2"/>
              <a:buChar char="p"/>
            </a:pPr>
            <a:r>
              <a:rPr lang="zh-CN" altLang="en-US" dirty="0"/>
              <a:t>用于监控面试环境的设备：</a:t>
            </a:r>
            <a:r>
              <a:rPr lang="zh-CN" altLang="en-US" dirty="0">
                <a:solidFill>
                  <a:srgbClr val="C00000"/>
                </a:solidFill>
              </a:rPr>
              <a:t>手机、平板电脑</a:t>
            </a:r>
            <a:r>
              <a:rPr lang="zh-CN" altLang="en-US" dirty="0"/>
              <a:t>（带有摄像头及麦克风）；</a:t>
            </a:r>
          </a:p>
          <a:p>
            <a:pPr lvl="1" eaLnBrk="1" latinLnBrk="1" hangingPunct="1">
              <a:buFont typeface="Wingdings" panose="05000000000000000000" pitchFamily="2" charset="2"/>
              <a:buChar char="p"/>
            </a:pPr>
            <a:r>
              <a:rPr lang="zh-CN" altLang="en-US" dirty="0"/>
              <a:t>备用设备：</a:t>
            </a:r>
            <a:r>
              <a:rPr lang="zh-CN" altLang="en-US" dirty="0">
                <a:solidFill>
                  <a:srgbClr val="C00000"/>
                </a:solidFill>
              </a:rPr>
              <a:t>手机、平板电脑、笔记本电脑或台式机</a:t>
            </a:r>
            <a:r>
              <a:rPr lang="zh-CN" altLang="en-US" dirty="0"/>
              <a:t>（带有摄像头及麦克风）。</a:t>
            </a:r>
            <a:endParaRPr lang="en-US" altLang="zh-CN" dirty="0"/>
          </a:p>
          <a:p>
            <a:pPr lvl="1" eaLnBrk="1" latinLnBrk="1" hangingPunct="1">
              <a:buFont typeface="Wingdings" panose="05000000000000000000" pitchFamily="2" charset="2"/>
              <a:buChar char="ü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24202937"/>
      </p:ext>
    </p:extLst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8231832" cy="1362075"/>
          </a:xfrm>
        </p:spPr>
        <p:txBody>
          <a:bodyPr/>
          <a:lstStyle/>
          <a:p>
            <a:r>
              <a:rPr lang="zh-CN" altLang="en-US" sz="3600" b="1" dirty="0">
                <a:latin typeface="Adobe 黑体 Std R" pitchFamily="34" charset="-122"/>
              </a:rPr>
              <a:t>腾讯</a:t>
            </a:r>
            <a:r>
              <a:rPr lang="zh-CN" altLang="en-US" sz="3600" b="1" dirty="0">
                <a:latin typeface="Adobe 黑体 Std R" pitchFamily="34" charset="-122"/>
                <a:ea typeface="Adobe 黑体 Std R" pitchFamily="34" charset="-122"/>
              </a:rPr>
              <a:t>客户端下载与安装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14687386"/>
      </p:ext>
    </p:extLst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28600"/>
            <a:ext cx="8229600" cy="846931"/>
          </a:xfrm>
        </p:spPr>
        <p:txBody>
          <a:bodyPr/>
          <a:lstStyle/>
          <a:p>
            <a:r>
              <a:rPr lang="zh-CN" altLang="en-US" sz="3600" dirty="0">
                <a:latin typeface="Adobe 黑体 Std R" pitchFamily="34" charset="-122"/>
              </a:rPr>
              <a:t>腾讯客户端下载与安装</a:t>
            </a:r>
            <a:endParaRPr lang="zh-CN" altLang="en-US" sz="3600" dirty="0"/>
          </a:p>
        </p:txBody>
      </p:sp>
      <p:sp>
        <p:nvSpPr>
          <p:cNvPr id="3" name="文本占位符 2"/>
          <p:cNvSpPr>
            <a:spLocks noGrp="1"/>
          </p:cNvSpPr>
          <p:nvPr>
            <p:ph idx="1"/>
          </p:nvPr>
        </p:nvSpPr>
        <p:spPr>
          <a:xfrm>
            <a:off x="360284" y="1447800"/>
            <a:ext cx="8336860" cy="3660576"/>
          </a:xfrm>
        </p:spPr>
        <p:txBody>
          <a:bodyPr/>
          <a:lstStyle/>
          <a:p>
            <a:pPr eaLnBrk="1" latinLnBrk="1" hangingPunct="1"/>
            <a:r>
              <a:rPr lang="zh-CN" altLang="en-US" sz="2400" dirty="0"/>
              <a:t>下载地址：</a:t>
            </a:r>
            <a:r>
              <a:rPr lang="en-GB" altLang="zh-CN" sz="2300" dirty="0"/>
              <a:t>https://meeting.tencent.com/download-center.html</a:t>
            </a:r>
          </a:p>
          <a:p>
            <a:pPr eaLnBrk="1" latinLnBrk="1" hangingPunct="1"/>
            <a:endParaRPr lang="en-US" altLang="zh-CN" sz="2400" dirty="0"/>
          </a:p>
          <a:p>
            <a:pPr eaLnBrk="1" latinLnBrk="1" hangingPunct="1"/>
            <a:endParaRPr lang="en-US" altLang="zh-CN" sz="2400" dirty="0"/>
          </a:p>
          <a:p>
            <a:pPr eaLnBrk="1" latinLnBrk="1" hangingPunct="1"/>
            <a:endParaRPr lang="zh-CN" altLang="en-US" dirty="0"/>
          </a:p>
        </p:txBody>
      </p:sp>
      <p:sp>
        <p:nvSpPr>
          <p:cNvPr id="8" name="文本框 5">
            <a:extLst>
              <a:ext uri="{FF2B5EF4-FFF2-40B4-BE49-F238E27FC236}">
                <a16:creationId xmlns:a16="http://schemas.microsoft.com/office/drawing/2014/main" xmlns="" id="{0EE142AD-D85B-48D5-8C3F-CE9B1E94AEA0}"/>
              </a:ext>
            </a:extLst>
          </p:cNvPr>
          <p:cNvSpPr txBox="1"/>
          <p:nvPr/>
        </p:nvSpPr>
        <p:spPr>
          <a:xfrm>
            <a:off x="1396153" y="2308870"/>
            <a:ext cx="1096962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扫码下载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854EF577-D4E1-4E98-B517-DE008BD48CF3}"/>
              </a:ext>
            </a:extLst>
          </p:cNvPr>
          <p:cNvSpPr txBox="1"/>
          <p:nvPr/>
        </p:nvSpPr>
        <p:spPr>
          <a:xfrm>
            <a:off x="4604535" y="2308870"/>
            <a:ext cx="32194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根据自己的设备选择进行下载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6E195AE-180F-4D27-87AD-E80FB001B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850" r="55465" b="3173"/>
          <a:stretch/>
        </p:blipFill>
        <p:spPr>
          <a:xfrm>
            <a:off x="4419600" y="2775853"/>
            <a:ext cx="3733799" cy="248089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9F56AEA3-35FD-4719-A022-F381F1D439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5" t="-879" r="7629" b="18073"/>
          <a:stretch/>
        </p:blipFill>
        <p:spPr>
          <a:xfrm>
            <a:off x="304800" y="2775853"/>
            <a:ext cx="1639834" cy="217714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08B97980-97C2-494B-A07E-FD8DE4C0BA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61" t="-2478" r="8980" b="25710"/>
          <a:stretch/>
        </p:blipFill>
        <p:spPr>
          <a:xfrm>
            <a:off x="1944634" y="2555409"/>
            <a:ext cx="1789166" cy="240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169956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772400" cy="676275"/>
          </a:xfrm>
        </p:spPr>
        <p:txBody>
          <a:bodyPr/>
          <a:lstStyle/>
          <a:p>
            <a:r>
              <a:rPr lang="zh-CN" altLang="en-US" sz="3600" b="1" dirty="0"/>
              <a:t>复试流程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792" y="1445657"/>
            <a:ext cx="2669232" cy="1857375"/>
          </a:xfrm>
          <a:solidFill>
            <a:schemeClr val="accent2">
              <a:lumMod val="20000"/>
              <a:lumOff val="80000"/>
            </a:schemeClr>
          </a:solidFill>
          <a:ln w="19050">
            <a:solidFill>
              <a:srgbClr val="0F3774"/>
            </a:solidFill>
          </a:ln>
        </p:spPr>
        <p:txBody>
          <a:bodyPr/>
          <a:lstStyle/>
          <a:p>
            <a:r>
              <a:rPr lang="zh-CN" altLang="en-US" sz="1600" b="1" dirty="0"/>
              <a:t>第一部分</a:t>
            </a:r>
            <a:endParaRPr lang="en-US" altLang="zh-CN" sz="1600" b="1" dirty="0"/>
          </a:p>
          <a:p>
            <a:r>
              <a:rPr lang="zh-CN" altLang="en-US" sz="1400" dirty="0"/>
              <a:t>加入会议</a:t>
            </a:r>
            <a:endParaRPr lang="en-US" altLang="zh-CN" sz="1400" dirty="0"/>
          </a:p>
          <a:p>
            <a:r>
              <a:rPr lang="zh-CN" altLang="en-US" sz="1400" dirty="0"/>
              <a:t>输入会议号（研究所提供）</a:t>
            </a:r>
            <a:endParaRPr lang="en-US" altLang="zh-CN" sz="1400" dirty="0"/>
          </a:p>
          <a:p>
            <a:r>
              <a:rPr lang="zh-CN" altLang="en-US" sz="1400" dirty="0"/>
              <a:t>输入姓名（根据研究所要求）</a:t>
            </a:r>
            <a:endParaRPr lang="en-US" altLang="zh-CN" sz="1400" dirty="0"/>
          </a:p>
          <a:p>
            <a:r>
              <a:rPr lang="zh-CN" altLang="en-US" sz="1400" dirty="0"/>
              <a:t>输入会议密码（研究所提供）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3352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5" name="文本占位符 2"/>
          <p:cNvSpPr txBox="1">
            <a:spLocks/>
          </p:cNvSpPr>
          <p:nvPr/>
        </p:nvSpPr>
        <p:spPr bwMode="auto">
          <a:xfrm>
            <a:off x="890792" y="4195287"/>
            <a:ext cx="2669231" cy="1786415"/>
          </a:xfrm>
          <a:prstGeom prst="rect">
            <a:avLst/>
          </a:prstGeom>
          <a:noFill/>
          <a:ln w="19050">
            <a:solidFill>
              <a:srgbClr val="0F377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F3774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lang="zh-CN" altLang="en-US" b="1" kern="0" dirty="0">
                <a:solidFill>
                  <a:srgbClr val="002060"/>
                </a:solidFill>
                <a:latin typeface="Adobe Jenson Pro" pitchFamily="18" charset="0"/>
                <a:ea typeface="Adobe 楷体 Std R" pitchFamily="18" charset="-122"/>
                <a:cs typeface="+mn-cs"/>
              </a:rPr>
              <a:t>第四部分</a:t>
            </a:r>
            <a:endParaRPr lang="en-US" altLang="zh-CN" b="1" kern="0" dirty="0">
              <a:solidFill>
                <a:srgbClr val="002060"/>
              </a:solidFill>
              <a:latin typeface="Adobe Jenson Pro" pitchFamily="18" charset="0"/>
              <a:ea typeface="Adobe 楷体 Std R" pitchFamily="18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F3774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obe Jenson Pro" pitchFamily="18" charset="0"/>
                <a:ea typeface="Adobe 楷体 Std R" pitchFamily="18" charset="-122"/>
                <a:cs typeface="+mn-cs"/>
              </a:rPr>
              <a:t>完成复试后离开</a:t>
            </a:r>
          </a:p>
        </p:txBody>
      </p:sp>
      <p:sp>
        <p:nvSpPr>
          <p:cNvPr id="6" name="文本占位符 2"/>
          <p:cNvSpPr txBox="1">
            <a:spLocks/>
          </p:cNvSpPr>
          <p:nvPr/>
        </p:nvSpPr>
        <p:spPr bwMode="auto">
          <a:xfrm>
            <a:off x="5562600" y="4195287"/>
            <a:ext cx="2669232" cy="1857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F377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F3774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lang="zh-CN" altLang="en-US" b="1" kern="0" dirty="0">
                <a:solidFill>
                  <a:srgbClr val="002060"/>
                </a:solidFill>
                <a:latin typeface="Adobe Jenson Pro" pitchFamily="18" charset="0"/>
                <a:ea typeface="Adobe 楷体 Std R" pitchFamily="18" charset="-122"/>
                <a:cs typeface="+mn-cs"/>
              </a:rPr>
              <a:t>第三部分</a:t>
            </a:r>
            <a:endParaRPr lang="en-US" altLang="zh-CN" b="1" kern="0" dirty="0">
              <a:solidFill>
                <a:srgbClr val="002060"/>
              </a:solidFill>
              <a:latin typeface="Adobe Jenson Pro" pitchFamily="18" charset="0"/>
              <a:ea typeface="Adobe 楷体 Std R" pitchFamily="18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F3774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obe Jenson Pro" pitchFamily="18" charset="0"/>
                <a:ea typeface="Adobe 楷体 Std R" pitchFamily="18" charset="-122"/>
                <a:cs typeface="+mn-cs"/>
              </a:rPr>
              <a:t>进入会议室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dobe Jenson Pro" pitchFamily="18" charset="0"/>
              <a:ea typeface="Adobe 楷体 Std R" pitchFamily="18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F3774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obe Jenson Pro" pitchFamily="18" charset="0"/>
                <a:ea typeface="Adobe 楷体 Std R" pitchFamily="18" charset="-122"/>
                <a:cs typeface="+mn-cs"/>
              </a:rPr>
              <a:t>配合完成人证识别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dobe Jenson Pro" pitchFamily="18" charset="0"/>
              <a:ea typeface="Adobe 楷体 Std R" pitchFamily="18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F3774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lang="zh-CN" altLang="en-US" sz="1400" kern="0" dirty="0">
                <a:solidFill>
                  <a:srgbClr val="002060"/>
                </a:solidFill>
                <a:latin typeface="Adobe Jenson Pro" pitchFamily="18" charset="0"/>
                <a:ea typeface="Adobe 楷体 Std R" pitchFamily="18" charset="-122"/>
                <a:cs typeface="+mn-cs"/>
              </a:rPr>
              <a:t>宣读承诺书</a:t>
            </a:r>
            <a:endParaRPr lang="en-US" altLang="zh-CN" sz="1400" kern="0" dirty="0">
              <a:solidFill>
                <a:srgbClr val="002060"/>
              </a:solidFill>
              <a:latin typeface="Adobe Jenson Pro" pitchFamily="18" charset="0"/>
              <a:ea typeface="Adobe 楷体 Std R" pitchFamily="18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F3774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lang="zh-CN" altLang="en-US" sz="1400" kern="0" dirty="0">
                <a:solidFill>
                  <a:srgbClr val="002060"/>
                </a:solidFill>
                <a:latin typeface="Adobe Jenson Pro" pitchFamily="18" charset="0"/>
                <a:ea typeface="Adobe 楷体 Std R" pitchFamily="18" charset="-122"/>
                <a:cs typeface="+mn-cs"/>
              </a:rPr>
              <a:t>正式开始面试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dobe Jenson Pro" pitchFamily="18" charset="0"/>
              <a:ea typeface="Adobe 楷体 Std R" pitchFamily="18" charset="-122"/>
              <a:cs typeface="+mn-cs"/>
            </a:endParaRPr>
          </a:p>
        </p:txBody>
      </p:sp>
      <p:sp>
        <p:nvSpPr>
          <p:cNvPr id="7" name="文本占位符 2"/>
          <p:cNvSpPr txBox="1">
            <a:spLocks/>
          </p:cNvSpPr>
          <p:nvPr/>
        </p:nvSpPr>
        <p:spPr bwMode="auto">
          <a:xfrm>
            <a:off x="5562600" y="1445656"/>
            <a:ext cx="2669232" cy="1857375"/>
          </a:xfrm>
          <a:prstGeom prst="rect">
            <a:avLst/>
          </a:prstGeom>
          <a:noFill/>
          <a:ln w="19050">
            <a:solidFill>
              <a:srgbClr val="0F377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F3774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lang="zh-CN" altLang="en-US" b="1" kern="0" dirty="0">
                <a:solidFill>
                  <a:srgbClr val="002060"/>
                </a:solidFill>
                <a:latin typeface="Adobe Jenson Pro" pitchFamily="18" charset="0"/>
                <a:ea typeface="Adobe 楷体 Std R" pitchFamily="18" charset="-122"/>
                <a:cs typeface="+mn-cs"/>
              </a:rPr>
              <a:t>第二部分</a:t>
            </a:r>
            <a:endParaRPr lang="en-US" altLang="zh-CN" b="1" kern="0" dirty="0">
              <a:solidFill>
                <a:srgbClr val="002060"/>
              </a:solidFill>
              <a:latin typeface="Adobe Jenson Pro" pitchFamily="18" charset="0"/>
              <a:ea typeface="Adobe 楷体 Std R" pitchFamily="18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F3774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obe Jenson Pro" pitchFamily="18" charset="0"/>
                <a:ea typeface="Adobe 楷体 Std R" pitchFamily="18" charset="-122"/>
                <a:cs typeface="+mn-cs"/>
              </a:rPr>
              <a:t>进入等候室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dobe Jenson Pro" pitchFamily="18" charset="0"/>
              <a:ea typeface="Adobe 楷体 Std R" pitchFamily="18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F3774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lang="zh-CN" altLang="en-US" sz="1400" kern="0" dirty="0">
                <a:solidFill>
                  <a:srgbClr val="002060"/>
                </a:solidFill>
                <a:latin typeface="Adobe Jenson Pro" pitchFamily="18" charset="0"/>
                <a:ea typeface="Adobe 楷体 Std R" pitchFamily="18" charset="-122"/>
                <a:cs typeface="+mn-cs"/>
              </a:rPr>
              <a:t>等待复试秘书允许进入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dobe Jenson Pro" pitchFamily="18" charset="0"/>
              <a:ea typeface="Adobe 楷体 Std R" pitchFamily="18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F3774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dobe Jenson Pro" pitchFamily="18" charset="0"/>
              <a:ea typeface="Adobe 楷体 Std R" pitchFamily="18" charset="-122"/>
              <a:cs typeface="+mn-cs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4305300" y="2210276"/>
            <a:ext cx="533400" cy="304800"/>
          </a:xfrm>
          <a:prstGeom prst="rightArrow">
            <a:avLst/>
          </a:prstGeom>
          <a:solidFill>
            <a:srgbClr val="002060"/>
          </a:solidFill>
          <a:ln>
            <a:solidFill>
              <a:srgbClr val="0F37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F3774"/>
              </a:solidFill>
            </a:endParaRPr>
          </a:p>
        </p:txBody>
      </p:sp>
      <p:sp>
        <p:nvSpPr>
          <p:cNvPr id="11" name="右箭头 10"/>
          <p:cNvSpPr/>
          <p:nvPr/>
        </p:nvSpPr>
        <p:spPr>
          <a:xfrm rot="5400000">
            <a:off x="6525741" y="3515678"/>
            <a:ext cx="5334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2060"/>
          </a:solidFill>
          <a:ln>
            <a:solidFill>
              <a:srgbClr val="0F37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F3774"/>
              </a:solidFill>
            </a:endParaRPr>
          </a:p>
        </p:txBody>
      </p:sp>
      <p:sp>
        <p:nvSpPr>
          <p:cNvPr id="12" name="下箭头 11"/>
          <p:cNvSpPr/>
          <p:nvPr/>
        </p:nvSpPr>
        <p:spPr>
          <a:xfrm rot="5400000">
            <a:off x="4370811" y="4821794"/>
            <a:ext cx="381000" cy="533400"/>
          </a:xfrm>
          <a:prstGeom prst="downArrow">
            <a:avLst/>
          </a:prstGeom>
          <a:solidFill>
            <a:srgbClr val="002060"/>
          </a:solidFill>
          <a:ln>
            <a:solidFill>
              <a:srgbClr val="0F37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8231832" cy="1362075"/>
          </a:xfrm>
        </p:spPr>
        <p:txBody>
          <a:bodyPr/>
          <a:lstStyle/>
          <a:p>
            <a:r>
              <a:rPr lang="zh-CN" altLang="en-US" sz="3600" b="1" dirty="0">
                <a:latin typeface="Adobe 黑体 Std R" pitchFamily="34" charset="-122"/>
                <a:ea typeface="Adobe 黑体 Std R" pitchFamily="34" charset="-122"/>
              </a:rPr>
              <a:t>进入考场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30959855"/>
      </p:ext>
    </p:extLst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28600"/>
            <a:ext cx="8229600" cy="846931"/>
          </a:xfrm>
        </p:spPr>
        <p:txBody>
          <a:bodyPr/>
          <a:lstStyle/>
          <a:p>
            <a:r>
              <a:rPr lang="zh-CN" altLang="en-US" sz="3600" dirty="0">
                <a:latin typeface="Adobe 黑体 Std R" pitchFamily="34" charset="-122"/>
              </a:rPr>
              <a:t>进入腾讯会议（</a:t>
            </a:r>
            <a:r>
              <a:rPr lang="en-US" altLang="zh-CN" sz="3600" dirty="0">
                <a:latin typeface="Adobe 黑体 Std R" pitchFamily="34" charset="-122"/>
              </a:rPr>
              <a:t>2</a:t>
            </a:r>
            <a:r>
              <a:rPr lang="zh-CN" altLang="en-US" sz="3600" dirty="0">
                <a:latin typeface="Adobe 黑体 Std R" pitchFamily="34" charset="-122"/>
              </a:rPr>
              <a:t>台设备）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"/>
          </p:nvPr>
        </p:nvSpPr>
        <p:spPr>
          <a:xfrm>
            <a:off x="360284" y="1295400"/>
            <a:ext cx="7716916" cy="3660576"/>
          </a:xfrm>
        </p:spPr>
        <p:txBody>
          <a:bodyPr/>
          <a:lstStyle/>
          <a:p>
            <a:pPr eaLnBrk="1" latinLnBrk="1" hangingPunct="1"/>
            <a:r>
              <a:rPr lang="zh-CN" altLang="en-US" sz="2800" dirty="0"/>
              <a:t>电脑端进入会议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0F37788F-E026-4A3F-A0A6-B6467324D2C5}"/>
              </a:ext>
            </a:extLst>
          </p:cNvPr>
          <p:cNvSpPr txBox="1"/>
          <p:nvPr/>
        </p:nvSpPr>
        <p:spPr>
          <a:xfrm>
            <a:off x="2525286" y="4852679"/>
            <a:ext cx="1861503" cy="1477328"/>
          </a:xfrm>
          <a:prstGeom prst="rect">
            <a:avLst/>
          </a:prstGeom>
          <a:noFill/>
          <a:ln>
            <a:solidFill>
              <a:srgbClr val="FF9784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210D"/>
                </a:solidFill>
              </a:rPr>
              <a:t>②输入手机号码及密码，点击登录；若无账号请点击</a:t>
            </a:r>
            <a:r>
              <a:rPr lang="en-US" altLang="zh-CN" b="1" dirty="0">
                <a:solidFill>
                  <a:srgbClr val="FF210D"/>
                </a:solidFill>
              </a:rPr>
              <a:t>【</a:t>
            </a:r>
            <a:r>
              <a:rPr lang="zh-CN" altLang="en-US" b="1" dirty="0">
                <a:solidFill>
                  <a:srgbClr val="FF210D"/>
                </a:solidFill>
              </a:rPr>
              <a:t>新用户注册</a:t>
            </a:r>
            <a:r>
              <a:rPr lang="en-US" altLang="zh-CN" b="1" dirty="0">
                <a:solidFill>
                  <a:srgbClr val="FF210D"/>
                </a:solidFill>
              </a:rPr>
              <a:t>】</a:t>
            </a:r>
            <a:endParaRPr lang="zh-CN" altLang="en-US" b="1" dirty="0">
              <a:solidFill>
                <a:srgbClr val="FF210D"/>
              </a:solidFill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79294C10-220D-4271-BFA3-D137C397D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730367" y="2012882"/>
            <a:ext cx="2177999" cy="273635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BD934082-1AE1-4F4D-9BEC-BBA9B7EE8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599477" y="2012883"/>
            <a:ext cx="2056130" cy="2736354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19B65140-7FF1-4799-AE61-E2BB8D4FF7B4}"/>
              </a:ext>
            </a:extLst>
          </p:cNvPr>
          <p:cNvSpPr txBox="1"/>
          <p:nvPr/>
        </p:nvSpPr>
        <p:spPr>
          <a:xfrm>
            <a:off x="1604010" y="3953510"/>
            <a:ext cx="57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  </a:t>
            </a:r>
            <a:r>
              <a:rPr lang="zh-CN" altLang="en-US" b="1" dirty="0">
                <a:solidFill>
                  <a:srgbClr val="FF0000"/>
                </a:solidFill>
              </a:rPr>
              <a:t>①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xmlns="" id="{AE1E9245-6731-410C-BDC7-5B92DFB3B61B}"/>
              </a:ext>
            </a:extLst>
          </p:cNvPr>
          <p:cNvCxnSpPr/>
          <p:nvPr/>
        </p:nvCxnSpPr>
        <p:spPr>
          <a:xfrm flipH="1" flipV="1">
            <a:off x="1604010" y="3593465"/>
            <a:ext cx="231775" cy="3689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928AEE0-A23B-44C5-BFA0-B9B0514B5116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40715" y="1905000"/>
            <a:ext cx="2178000" cy="28442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4B7C6C5-87B6-455D-BB6D-FF886E93E025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-1784" t="7972" r="1784" b="27354"/>
          <a:stretch/>
        </p:blipFill>
        <p:spPr>
          <a:xfrm>
            <a:off x="2367038" y="1905000"/>
            <a:ext cx="2178000" cy="290098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A6D7DCBE-90AF-4B40-9E8D-8543E571C3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8810" y="4805982"/>
            <a:ext cx="3449716" cy="15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304495"/>
      </p:ext>
    </p:extLst>
  </p:cSld>
  <p:clrMapOvr>
    <a:masterClrMapping/>
  </p:clrMapOvr>
  <p:transition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28600"/>
            <a:ext cx="8229600" cy="846931"/>
          </a:xfrm>
        </p:spPr>
        <p:txBody>
          <a:bodyPr/>
          <a:lstStyle/>
          <a:p>
            <a:r>
              <a:rPr lang="zh-CN" altLang="en-US" sz="3600" dirty="0">
                <a:latin typeface="Adobe 黑体 Std R" pitchFamily="34" charset="-122"/>
              </a:rPr>
              <a:t>进入腾讯会议（</a:t>
            </a:r>
            <a:r>
              <a:rPr lang="en-US" altLang="zh-CN" sz="3600" dirty="0">
                <a:latin typeface="Adobe 黑体 Std R" pitchFamily="34" charset="-122"/>
              </a:rPr>
              <a:t>2</a:t>
            </a:r>
            <a:r>
              <a:rPr lang="zh-CN" altLang="en-US" sz="3600" dirty="0">
                <a:latin typeface="Adobe 黑体 Std R" pitchFamily="34" charset="-122"/>
              </a:rPr>
              <a:t>台设备）</a:t>
            </a:r>
            <a:endParaRPr lang="zh-CN" altLang="en-US" sz="3600" dirty="0"/>
          </a:p>
        </p:txBody>
      </p:sp>
      <p:sp>
        <p:nvSpPr>
          <p:cNvPr id="8" name="圆角矩形 10">
            <a:extLst>
              <a:ext uri="{FF2B5EF4-FFF2-40B4-BE49-F238E27FC236}">
                <a16:creationId xmlns:a16="http://schemas.microsoft.com/office/drawing/2014/main" xmlns="" id="{9D5ADB17-B3BD-46C0-B3EA-FE983C423539}"/>
              </a:ext>
            </a:extLst>
          </p:cNvPr>
          <p:cNvSpPr/>
          <p:nvPr/>
        </p:nvSpPr>
        <p:spPr>
          <a:xfrm>
            <a:off x="5302885" y="1240790"/>
            <a:ext cx="3528060" cy="86931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">
            <a:extLst>
              <a:ext uri="{FF2B5EF4-FFF2-40B4-BE49-F238E27FC236}">
                <a16:creationId xmlns:a16="http://schemas.microsoft.com/office/drawing/2014/main" xmlns="" id="{D82E6605-42BE-4F44-88B2-6AE16F9F9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3497" y="2260123"/>
            <a:ext cx="2114983" cy="40698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xmlns="" id="{622B8886-8F6D-4076-9812-E704ECC528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379989" y="2034531"/>
            <a:ext cx="2056130" cy="26482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747AEE69-D986-4DDE-81C2-EC7B5A9544FE}"/>
              </a:ext>
            </a:extLst>
          </p:cNvPr>
          <p:cNvSpPr txBox="1"/>
          <p:nvPr/>
        </p:nvSpPr>
        <p:spPr>
          <a:xfrm>
            <a:off x="4318000" y="3238500"/>
            <a:ext cx="2971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cs typeface="Arial" panose="020B0604020202020204" pitchFamily="34" charset="0"/>
              </a:rPr>
              <a:t>↓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1EB1239B-80F8-4FAF-B192-2219F93CA196}"/>
              </a:ext>
            </a:extLst>
          </p:cNvPr>
          <p:cNvSpPr txBox="1"/>
          <p:nvPr/>
        </p:nvSpPr>
        <p:spPr>
          <a:xfrm>
            <a:off x="4318000" y="3238500"/>
            <a:ext cx="297180" cy="36830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↓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5F501216-7B31-484D-853D-0E0230BDC94A}"/>
              </a:ext>
            </a:extLst>
          </p:cNvPr>
          <p:cNvSpPr txBox="1"/>
          <p:nvPr/>
        </p:nvSpPr>
        <p:spPr>
          <a:xfrm>
            <a:off x="4318000" y="3238500"/>
            <a:ext cx="2971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cs typeface="Arial" panose="020B0604020202020204" pitchFamily="34" charset="0"/>
              </a:rPr>
              <a:t>↓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78452BFE-455B-4DAE-920D-5B669A508ACB}"/>
              </a:ext>
            </a:extLst>
          </p:cNvPr>
          <p:cNvSpPr txBox="1"/>
          <p:nvPr/>
        </p:nvSpPr>
        <p:spPr>
          <a:xfrm>
            <a:off x="5368925" y="1352550"/>
            <a:ext cx="3462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手机作为辅助机位无需连接音频，否则会有回音和啸叫</a:t>
            </a:r>
          </a:p>
        </p:txBody>
      </p:sp>
      <p:sp>
        <p:nvSpPr>
          <p:cNvPr id="34" name="文本占位符 2">
            <a:extLst>
              <a:ext uri="{FF2B5EF4-FFF2-40B4-BE49-F238E27FC236}">
                <a16:creationId xmlns:a16="http://schemas.microsoft.com/office/drawing/2014/main" xmlns="" id="{1D557241-E806-4147-AB81-98ADE83E2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84" y="1295400"/>
            <a:ext cx="7716916" cy="3660576"/>
          </a:xfrm>
        </p:spPr>
        <p:txBody>
          <a:bodyPr/>
          <a:lstStyle/>
          <a:p>
            <a:pPr eaLnBrk="1" latinLnBrk="1" hangingPunct="1"/>
            <a:r>
              <a:rPr lang="zh-CN" altLang="en-US" sz="2800" dirty="0"/>
              <a:t>手机端进入会议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919AC83D-D2FE-45F3-9E2B-5DD6924A42D0}"/>
              </a:ext>
            </a:extLst>
          </p:cNvPr>
          <p:cNvSpPr txBox="1"/>
          <p:nvPr/>
        </p:nvSpPr>
        <p:spPr>
          <a:xfrm>
            <a:off x="2525286" y="4852679"/>
            <a:ext cx="1861503" cy="1477328"/>
          </a:xfrm>
          <a:prstGeom prst="rect">
            <a:avLst/>
          </a:prstGeom>
          <a:noFill/>
          <a:ln>
            <a:solidFill>
              <a:srgbClr val="FF9784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210D"/>
                </a:solidFill>
              </a:rPr>
              <a:t>②输入手机号码及密码，点击登录；若无账号请点击</a:t>
            </a:r>
            <a:r>
              <a:rPr lang="en-US" altLang="zh-CN" b="1" dirty="0">
                <a:solidFill>
                  <a:srgbClr val="FF210D"/>
                </a:solidFill>
              </a:rPr>
              <a:t>【</a:t>
            </a:r>
            <a:r>
              <a:rPr lang="zh-CN" altLang="en-US" b="1" dirty="0">
                <a:solidFill>
                  <a:srgbClr val="FF210D"/>
                </a:solidFill>
              </a:rPr>
              <a:t>新用户注册</a:t>
            </a:r>
            <a:r>
              <a:rPr lang="en-US" altLang="zh-CN" b="1" dirty="0">
                <a:solidFill>
                  <a:srgbClr val="FF210D"/>
                </a:solidFill>
              </a:rPr>
              <a:t>】</a:t>
            </a:r>
            <a:endParaRPr lang="zh-CN" altLang="en-US" b="1" dirty="0">
              <a:solidFill>
                <a:srgbClr val="FF210D"/>
              </a:solidFill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923AC07A-DD88-4117-A3D8-3E63B4FEC3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634122" y="2260123"/>
            <a:ext cx="1826772" cy="259255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868572D-DD37-4E68-9225-5F528C999FD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99287" y="2260123"/>
            <a:ext cx="2184429" cy="26306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637F493-4D6E-4D8F-BD17-0BA4AB2D8F2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1" r="3701" b="4485"/>
          <a:stretch/>
        </p:blipFill>
        <p:spPr>
          <a:xfrm>
            <a:off x="4615181" y="4852680"/>
            <a:ext cx="4168536" cy="148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1419657"/>
      </p:ext>
    </p:extLst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804</Words>
  <Application>Microsoft Office PowerPoint</Application>
  <PresentationFormat>全屏显示(4:3)</PresentationFormat>
  <Paragraphs>111</Paragraphs>
  <Slides>21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1_Edge</vt:lpstr>
      <vt:lpstr>2022年上海社会科学院 研究生面试手册</vt:lpstr>
      <vt:lpstr>面试前准备</vt:lpstr>
      <vt:lpstr>面试前准备</vt:lpstr>
      <vt:lpstr>腾讯客户端下载与安装</vt:lpstr>
      <vt:lpstr>腾讯客户端下载与安装</vt:lpstr>
      <vt:lpstr>复试流程</vt:lpstr>
      <vt:lpstr>进入考场</vt:lpstr>
      <vt:lpstr>进入腾讯会议（2台设备）</vt:lpstr>
      <vt:lpstr>进入腾讯会议（2台设备）</vt:lpstr>
      <vt:lpstr>设备调试与准备</vt:lpstr>
      <vt:lpstr>电脑端腾讯主界面</vt:lpstr>
      <vt:lpstr>设备调试</vt:lpstr>
      <vt:lpstr>调整画面显示方式</vt:lpstr>
      <vt:lpstr>注意！</vt:lpstr>
      <vt:lpstr>设备调试</vt:lpstr>
      <vt:lpstr>参加复试与离开会议</vt:lpstr>
      <vt:lpstr>幻灯片 16</vt:lpstr>
      <vt:lpstr>常见问题与其他注意事项</vt:lpstr>
      <vt:lpstr>常见问题与其他注意事项</vt:lpstr>
      <vt:lpstr>常见问题与其他注意事项</vt:lpstr>
      <vt:lpstr>小尚小社等你们上岸!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2020年上海社会科学院研究生面试手册</dc:title>
  <dc:creator/>
  <cp:lastModifiedBy/>
  <cp:revision>9</cp:revision>
  <dcterms:created xsi:type="dcterms:W3CDTF">2007-08-03T18:56:26Z</dcterms:created>
  <dcterms:modified xsi:type="dcterms:W3CDTF">2022-06-12T17:18:59Z</dcterms:modified>
</cp:coreProperties>
</file>